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</p:sldMasterIdLst>
  <p:notesMasterIdLst>
    <p:notesMasterId r:id="rId22"/>
  </p:notesMasterIdLst>
  <p:handoutMasterIdLst>
    <p:handoutMasterId r:id="rId23"/>
  </p:handoutMasterIdLst>
  <p:sldIdLst>
    <p:sldId id="375" r:id="rId3"/>
    <p:sldId id="278" r:id="rId4"/>
    <p:sldId id="362" r:id="rId5"/>
    <p:sldId id="358" r:id="rId6"/>
    <p:sldId id="359" r:id="rId7"/>
    <p:sldId id="360" r:id="rId8"/>
    <p:sldId id="363" r:id="rId9"/>
    <p:sldId id="364" r:id="rId10"/>
    <p:sldId id="374" r:id="rId11"/>
    <p:sldId id="281" r:id="rId12"/>
    <p:sldId id="283" r:id="rId13"/>
    <p:sldId id="285" r:id="rId14"/>
    <p:sldId id="354" r:id="rId15"/>
    <p:sldId id="311" r:id="rId16"/>
    <p:sldId id="312" r:id="rId17"/>
    <p:sldId id="331" r:id="rId18"/>
    <p:sldId id="367" r:id="rId19"/>
    <p:sldId id="355" r:id="rId20"/>
    <p:sldId id="368" r:id="rId21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5">
          <p15:clr>
            <a:srgbClr val="A4A3A4"/>
          </p15:clr>
        </p15:guide>
        <p15:guide id="2" pos="288">
          <p15:clr>
            <a:srgbClr val="A4A3A4"/>
          </p15:clr>
        </p15:guide>
        <p15:guide id="3" pos="726">
          <p15:clr>
            <a:srgbClr val="A4A3A4"/>
          </p15:clr>
        </p15:guide>
        <p15:guide id="4" pos="5029">
          <p15:clr>
            <a:srgbClr val="A4A3A4"/>
          </p15:clr>
        </p15:guide>
        <p15:guide id="5" pos="431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003300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24" autoAdjust="0"/>
    <p:restoredTop sz="92364" autoAdjust="0"/>
  </p:normalViewPr>
  <p:slideViewPr>
    <p:cSldViewPr snapToGrid="0">
      <p:cViewPr>
        <p:scale>
          <a:sx n="71" d="100"/>
          <a:sy n="71" d="100"/>
        </p:scale>
        <p:origin x="1152" y="-66"/>
      </p:cViewPr>
      <p:guideLst>
        <p:guide orient="horz" pos="3935"/>
        <p:guide pos="288"/>
        <p:guide pos="726"/>
        <p:guide pos="5029"/>
        <p:guide pos="4315"/>
      </p:guideLst>
    </p:cSldViewPr>
  </p:slideViewPr>
  <p:outlineViewPr>
    <p:cViewPr>
      <p:scale>
        <a:sx n="33" d="100"/>
        <a:sy n="33" d="100"/>
      </p:scale>
      <p:origin x="0" y="93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262C0D-3A40-4AF0-A8DE-12ACDF3BD793}" type="doc">
      <dgm:prSet loTypeId="urn:microsoft.com/office/officeart/2005/8/layout/vList3#1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en-AU"/>
        </a:p>
      </dgm:t>
    </dgm:pt>
    <dgm:pt modelId="{6A4674FF-C478-4BC3-85E7-EDDB78E853F5}">
      <dgm:prSet phldrT="[Text]" custT="1"/>
      <dgm:spPr>
        <a:solidFill>
          <a:schemeClr val="accent6">
            <a:lumMod val="90000"/>
          </a:schemeClr>
        </a:solidFill>
      </dgm:spPr>
      <dgm:t>
        <a:bodyPr/>
        <a:lstStyle/>
        <a:p>
          <a:pPr algn="l"/>
          <a:r>
            <a:rPr lang="en-GB" sz="2000" b="1" dirty="0" smtClean="0">
              <a:solidFill>
                <a:schemeClr val="tx1"/>
              </a:solidFill>
              <a:latin typeface="Calibri" pitchFamily="34" charset="0"/>
            </a:rPr>
            <a:t>1</a:t>
          </a:r>
          <a:r>
            <a:rPr lang="en-GB" sz="2000" dirty="0" smtClean="0">
              <a:solidFill>
                <a:schemeClr val="tx1"/>
              </a:solidFill>
              <a:latin typeface="Calibri" pitchFamily="34" charset="0"/>
            </a:rPr>
            <a:t>. </a:t>
          </a:r>
          <a:r>
            <a:rPr lang="en-GB" sz="2400" b="1" dirty="0" smtClean="0">
              <a:solidFill>
                <a:schemeClr val="tx1"/>
              </a:solidFill>
              <a:latin typeface="Calibri" pitchFamily="34" charset="0"/>
            </a:rPr>
            <a:t>Strengthening </a:t>
          </a:r>
          <a:r>
            <a:rPr lang="en-GB" sz="2400" b="1" u="sng" dirty="0" smtClean="0">
              <a:solidFill>
                <a:schemeClr val="tx1"/>
              </a:solidFill>
              <a:latin typeface="Calibri" pitchFamily="34" charset="0"/>
            </a:rPr>
            <a:t>regional advisory </a:t>
          </a:r>
          <a:r>
            <a:rPr lang="en-GB" sz="2400" b="1" dirty="0" smtClean="0">
              <a:solidFill>
                <a:schemeClr val="tx1"/>
              </a:solidFill>
              <a:latin typeface="Calibri" pitchFamily="34" charset="0"/>
            </a:rPr>
            <a:t>and management capacity </a:t>
          </a:r>
          <a:endParaRPr lang="en-AU" sz="2400" b="1" dirty="0">
            <a:solidFill>
              <a:schemeClr val="tx1"/>
            </a:solidFill>
            <a:latin typeface="Calibri" pitchFamily="34" charset="0"/>
          </a:endParaRPr>
        </a:p>
      </dgm:t>
    </dgm:pt>
    <dgm:pt modelId="{EB3512E5-17B4-46E1-8D95-33AA11EA6C9D}" type="parTrans" cxnId="{D6D65B64-9116-405B-B538-6019D19EEFD9}">
      <dgm:prSet/>
      <dgm:spPr/>
      <dgm:t>
        <a:bodyPr/>
        <a:lstStyle/>
        <a:p>
          <a:endParaRPr lang="en-AU" sz="1600"/>
        </a:p>
      </dgm:t>
    </dgm:pt>
    <dgm:pt modelId="{362369E7-941C-4F59-8BFB-57F7160CE200}" type="sibTrans" cxnId="{D6D65B64-9116-405B-B538-6019D19EEFD9}">
      <dgm:prSet/>
      <dgm:spPr/>
      <dgm:t>
        <a:bodyPr/>
        <a:lstStyle/>
        <a:p>
          <a:endParaRPr lang="en-AU" sz="1600"/>
        </a:p>
      </dgm:t>
    </dgm:pt>
    <dgm:pt modelId="{C2859D91-783A-4FE4-97B8-E488246CAEEF}">
      <dgm:prSet phldrT="[Text]" custT="1"/>
      <dgm:spPr>
        <a:solidFill>
          <a:schemeClr val="accent6">
            <a:lumMod val="90000"/>
          </a:schemeClr>
        </a:solidFill>
      </dgm:spPr>
      <dgm:t>
        <a:bodyPr/>
        <a:lstStyle/>
        <a:p>
          <a:pPr algn="l"/>
          <a:r>
            <a:rPr lang="en-GB" sz="2400" b="1" dirty="0" smtClean="0">
              <a:solidFill>
                <a:schemeClr val="tx1"/>
              </a:solidFill>
              <a:latin typeface="Calibri" pitchFamily="34" charset="0"/>
            </a:rPr>
            <a:t>3. </a:t>
          </a:r>
          <a:r>
            <a:rPr lang="en-GB" sz="2400" b="1" u="sng" dirty="0" smtClean="0">
              <a:solidFill>
                <a:schemeClr val="tx1"/>
              </a:solidFill>
              <a:latin typeface="Calibri" pitchFamily="34" charset="0"/>
            </a:rPr>
            <a:t>Implementing</a:t>
          </a:r>
          <a:r>
            <a:rPr lang="en-GB" sz="2400" b="1" dirty="0" smtClean="0">
              <a:solidFill>
                <a:schemeClr val="tx1"/>
              </a:solidFill>
              <a:latin typeface="Calibri" pitchFamily="34" charset="0"/>
            </a:rPr>
            <a:t> adaptation and mitigation measures </a:t>
          </a:r>
          <a:endParaRPr lang="en-AU" sz="2400" b="1" dirty="0">
            <a:solidFill>
              <a:schemeClr val="tx1"/>
            </a:solidFill>
            <a:latin typeface="Calibri" pitchFamily="34" charset="0"/>
          </a:endParaRPr>
        </a:p>
      </dgm:t>
    </dgm:pt>
    <dgm:pt modelId="{D63E32E2-6262-4DEE-9976-01CFCB58CEAC}" type="parTrans" cxnId="{84E13832-DAA9-4D20-83EE-0E3A975354A1}">
      <dgm:prSet/>
      <dgm:spPr/>
      <dgm:t>
        <a:bodyPr/>
        <a:lstStyle/>
        <a:p>
          <a:endParaRPr lang="en-AU" sz="1600"/>
        </a:p>
      </dgm:t>
    </dgm:pt>
    <dgm:pt modelId="{D28C7141-A5F6-41A1-8B3F-E0E1605B754F}" type="sibTrans" cxnId="{84E13832-DAA9-4D20-83EE-0E3A975354A1}">
      <dgm:prSet/>
      <dgm:spPr/>
      <dgm:t>
        <a:bodyPr/>
        <a:lstStyle/>
        <a:p>
          <a:endParaRPr lang="en-AU" sz="1600"/>
        </a:p>
      </dgm:t>
    </dgm:pt>
    <dgm:pt modelId="{DD525922-9EEA-4BDB-B341-4E7B02DA56E4}">
      <dgm:prSet phldrT="[Text]" custT="1"/>
      <dgm:spPr>
        <a:solidFill>
          <a:schemeClr val="accent6">
            <a:lumMod val="90000"/>
          </a:schemeClr>
        </a:solidFill>
      </dgm:spPr>
      <dgm:t>
        <a:bodyPr/>
        <a:lstStyle/>
        <a:p>
          <a:pPr algn="l"/>
          <a:r>
            <a:rPr lang="en-GB" sz="2400" b="1" dirty="0" smtClean="0">
              <a:solidFill>
                <a:schemeClr val="tx1"/>
              </a:solidFill>
              <a:latin typeface="Calibri" pitchFamily="34" charset="0"/>
            </a:rPr>
            <a:t>4. Sustainable </a:t>
          </a:r>
          <a:r>
            <a:rPr lang="en-GB" sz="2400" b="1" u="sng" dirty="0" smtClean="0">
              <a:solidFill>
                <a:schemeClr val="tx1"/>
              </a:solidFill>
              <a:latin typeface="Calibri" pitchFamily="34" charset="0"/>
            </a:rPr>
            <a:t>tourism</a:t>
          </a:r>
          <a:r>
            <a:rPr lang="en-GB" sz="2400" b="1" dirty="0" smtClean="0">
              <a:solidFill>
                <a:schemeClr val="tx1"/>
              </a:solidFill>
              <a:latin typeface="Calibri" pitchFamily="34" charset="0"/>
            </a:rPr>
            <a:t> and climate change</a:t>
          </a:r>
          <a:endParaRPr lang="en-AU" sz="2400" b="1" dirty="0">
            <a:solidFill>
              <a:schemeClr val="tx1"/>
            </a:solidFill>
            <a:latin typeface="Calibri" pitchFamily="34" charset="0"/>
          </a:endParaRPr>
        </a:p>
      </dgm:t>
    </dgm:pt>
    <dgm:pt modelId="{B8A4A7C7-F1A8-409A-81A9-5319AAFB715A}" type="parTrans" cxnId="{DB7D3418-6B56-4CA4-B9CC-E0F0158B42EB}">
      <dgm:prSet/>
      <dgm:spPr/>
      <dgm:t>
        <a:bodyPr/>
        <a:lstStyle/>
        <a:p>
          <a:endParaRPr lang="en-AU" sz="1600"/>
        </a:p>
      </dgm:t>
    </dgm:pt>
    <dgm:pt modelId="{BC18ED3E-8B4A-4C5B-8979-B6BA4D727FE6}" type="sibTrans" cxnId="{DB7D3418-6B56-4CA4-B9CC-E0F0158B42EB}">
      <dgm:prSet/>
      <dgm:spPr/>
      <dgm:t>
        <a:bodyPr/>
        <a:lstStyle/>
        <a:p>
          <a:endParaRPr lang="en-AU" sz="1600"/>
        </a:p>
      </dgm:t>
    </dgm:pt>
    <dgm:pt modelId="{A24C198B-9E94-43DF-AAC1-89D15CD06921}">
      <dgm:prSet phldrT="[Text]" custT="1"/>
      <dgm:spPr>
        <a:solidFill>
          <a:schemeClr val="accent6">
            <a:lumMod val="90000"/>
          </a:schemeClr>
        </a:solidFill>
      </dgm:spPr>
      <dgm:t>
        <a:bodyPr/>
        <a:lstStyle/>
        <a:p>
          <a:pPr algn="l"/>
          <a:r>
            <a:rPr lang="en-GB" sz="2400" b="1" dirty="0" smtClean="0">
              <a:solidFill>
                <a:schemeClr val="tx1"/>
              </a:solidFill>
              <a:latin typeface="Calibri" pitchFamily="34" charset="0"/>
            </a:rPr>
            <a:t>2. </a:t>
          </a:r>
          <a:r>
            <a:rPr lang="en-GB" sz="2400" b="1" u="sng" dirty="0" smtClean="0">
              <a:solidFill>
                <a:schemeClr val="tx1"/>
              </a:solidFill>
              <a:latin typeface="Calibri" pitchFamily="34" charset="0"/>
            </a:rPr>
            <a:t>Mainstreaming</a:t>
          </a:r>
          <a:r>
            <a:rPr lang="en-GB" sz="2400" b="1" dirty="0" smtClean="0">
              <a:solidFill>
                <a:schemeClr val="tx1"/>
              </a:solidFill>
              <a:latin typeface="Calibri" pitchFamily="34" charset="0"/>
            </a:rPr>
            <a:t> climate considerations and adaptation strategies</a:t>
          </a:r>
          <a:endParaRPr lang="en-AU" sz="2400" b="1" dirty="0">
            <a:solidFill>
              <a:schemeClr val="tx1"/>
            </a:solidFill>
            <a:latin typeface="Calibri" pitchFamily="34" charset="0"/>
          </a:endParaRPr>
        </a:p>
      </dgm:t>
    </dgm:pt>
    <dgm:pt modelId="{F8FD3850-5A5A-46AF-B862-A2B824197A73}" type="parTrans" cxnId="{F315E056-98C9-46D8-926F-6DB6B3592B84}">
      <dgm:prSet/>
      <dgm:spPr/>
      <dgm:t>
        <a:bodyPr/>
        <a:lstStyle/>
        <a:p>
          <a:endParaRPr lang="en-AU" sz="1600"/>
        </a:p>
      </dgm:t>
    </dgm:pt>
    <dgm:pt modelId="{F86FCDE9-4712-4F38-8EEB-F16CF95BF281}" type="sibTrans" cxnId="{F315E056-98C9-46D8-926F-6DB6B3592B84}">
      <dgm:prSet/>
      <dgm:spPr/>
      <dgm:t>
        <a:bodyPr/>
        <a:lstStyle/>
        <a:p>
          <a:endParaRPr lang="en-AU" sz="1600"/>
        </a:p>
      </dgm:t>
    </dgm:pt>
    <dgm:pt modelId="{06521CD9-64D4-42EC-B6F1-17D09637C892}">
      <dgm:prSet phldrT="[Text]" custT="1"/>
      <dgm:spPr>
        <a:solidFill>
          <a:schemeClr val="accent6">
            <a:lumMod val="90000"/>
          </a:schemeClr>
        </a:solidFill>
      </dgm:spPr>
      <dgm:t>
        <a:bodyPr/>
        <a:lstStyle/>
        <a:p>
          <a:pPr algn="l"/>
          <a:r>
            <a:rPr lang="en-GB" sz="2400" b="1" dirty="0" smtClean="0">
              <a:solidFill>
                <a:schemeClr val="tx1"/>
              </a:solidFill>
              <a:latin typeface="Calibri" pitchFamily="34" charset="0"/>
            </a:rPr>
            <a:t>5. Sustainable </a:t>
          </a:r>
          <a:r>
            <a:rPr lang="en-GB" sz="2400" b="1" u="sng" dirty="0" smtClean="0">
              <a:solidFill>
                <a:schemeClr val="tx1"/>
              </a:solidFill>
              <a:latin typeface="Calibri" pitchFamily="34" charset="0"/>
            </a:rPr>
            <a:t>energy</a:t>
          </a:r>
          <a:r>
            <a:rPr lang="en-GB" sz="2400" b="1" dirty="0" smtClean="0">
              <a:solidFill>
                <a:schemeClr val="tx1"/>
              </a:solidFill>
              <a:latin typeface="Calibri" pitchFamily="34" charset="0"/>
            </a:rPr>
            <a:t> management</a:t>
          </a:r>
          <a:endParaRPr lang="en-AU" sz="2400" b="1" dirty="0">
            <a:solidFill>
              <a:schemeClr val="tx1"/>
            </a:solidFill>
            <a:latin typeface="Calibri" pitchFamily="34" charset="0"/>
          </a:endParaRPr>
        </a:p>
      </dgm:t>
    </dgm:pt>
    <dgm:pt modelId="{F60E40D7-B5DA-4B33-8E85-F5343FBBCA50}" type="parTrans" cxnId="{918454A9-4229-4217-86BF-DD7F7F7FE997}">
      <dgm:prSet/>
      <dgm:spPr/>
      <dgm:t>
        <a:bodyPr/>
        <a:lstStyle/>
        <a:p>
          <a:endParaRPr lang="en-AU" sz="1600"/>
        </a:p>
      </dgm:t>
    </dgm:pt>
    <dgm:pt modelId="{2397D941-AB0B-4F6C-9F9C-E237E7376648}" type="sibTrans" cxnId="{918454A9-4229-4217-86BF-DD7F7F7FE997}">
      <dgm:prSet/>
      <dgm:spPr/>
      <dgm:t>
        <a:bodyPr/>
        <a:lstStyle/>
        <a:p>
          <a:endParaRPr lang="en-AU" sz="1600"/>
        </a:p>
      </dgm:t>
    </dgm:pt>
    <dgm:pt modelId="{0059A94A-9732-46F4-909A-05A4977D0A7C}">
      <dgm:prSet phldrT="[Text]" custT="1"/>
      <dgm:spPr>
        <a:solidFill>
          <a:schemeClr val="accent6">
            <a:lumMod val="90000"/>
          </a:schemeClr>
        </a:solidFill>
      </dgm:spPr>
      <dgm:t>
        <a:bodyPr/>
        <a:lstStyle/>
        <a:p>
          <a:pPr algn="l"/>
          <a:r>
            <a:rPr lang="en-AU" sz="2400" b="1" u="none" dirty="0" smtClean="0">
              <a:solidFill>
                <a:schemeClr val="tx1"/>
              </a:solidFill>
              <a:latin typeface="Calibri" pitchFamily="34" charset="0"/>
            </a:rPr>
            <a:t>6. Climate change </a:t>
          </a:r>
          <a:r>
            <a:rPr lang="en-AU" sz="2400" b="1" u="sng" dirty="0" smtClean="0">
              <a:solidFill>
                <a:schemeClr val="tx1"/>
              </a:solidFill>
              <a:latin typeface="Calibri" pitchFamily="34" charset="0"/>
            </a:rPr>
            <a:t>education</a:t>
          </a:r>
          <a:endParaRPr lang="en-AU" sz="2400" b="1" u="sng" dirty="0">
            <a:solidFill>
              <a:schemeClr val="tx1"/>
            </a:solidFill>
            <a:latin typeface="Calibri" pitchFamily="34" charset="0"/>
          </a:endParaRPr>
        </a:p>
      </dgm:t>
    </dgm:pt>
    <dgm:pt modelId="{6E4E132C-E928-4FF0-9FAC-28741BEB1BB6}" type="parTrans" cxnId="{7876A707-B634-4586-8820-A215ED38E229}">
      <dgm:prSet/>
      <dgm:spPr/>
      <dgm:t>
        <a:bodyPr/>
        <a:lstStyle/>
        <a:p>
          <a:endParaRPr lang="en-AU" sz="1600"/>
        </a:p>
      </dgm:t>
    </dgm:pt>
    <dgm:pt modelId="{CE35C814-78E5-4C6F-A1AB-DDEBFD44CD42}" type="sibTrans" cxnId="{7876A707-B634-4586-8820-A215ED38E229}">
      <dgm:prSet/>
      <dgm:spPr/>
      <dgm:t>
        <a:bodyPr/>
        <a:lstStyle/>
        <a:p>
          <a:endParaRPr lang="en-AU" sz="1600"/>
        </a:p>
      </dgm:t>
    </dgm:pt>
    <dgm:pt modelId="{9FE7F52D-C83B-4B3D-8AAD-347CB09FB4D5}" type="pres">
      <dgm:prSet presAssocID="{63262C0D-3A40-4AF0-A8DE-12ACDF3BD79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71C2F670-AA21-4523-ACD4-2142E1E5CB19}" type="pres">
      <dgm:prSet presAssocID="{6A4674FF-C478-4BC3-85E7-EDDB78E853F5}" presName="composite" presStyleCnt="0"/>
      <dgm:spPr/>
      <dgm:t>
        <a:bodyPr/>
        <a:lstStyle/>
        <a:p>
          <a:endParaRPr lang="en-AU"/>
        </a:p>
      </dgm:t>
    </dgm:pt>
    <dgm:pt modelId="{86C067CC-7BC5-4920-8991-ABE2E36DB5C2}" type="pres">
      <dgm:prSet presAssocID="{6A4674FF-C478-4BC3-85E7-EDDB78E853F5}" presName="imgShp" presStyleLbl="fgImgPlace1" presStyleIdx="0" presStyleCnt="6" custLinFactNeighborX="-74373" custLinFactNeighborY="-44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AU"/>
        </a:p>
      </dgm:t>
    </dgm:pt>
    <dgm:pt modelId="{D91F3F46-26EB-4239-91C5-5C7A97FB3537}" type="pres">
      <dgm:prSet presAssocID="{6A4674FF-C478-4BC3-85E7-EDDB78E853F5}" presName="txShp" presStyleLbl="node1" presStyleIdx="0" presStyleCnt="6" custScaleX="132539" custLinFactNeighborX="8270" custLinFactNeighborY="583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E0F76A3-5BBC-430A-814E-8611CF3F8274}" type="pres">
      <dgm:prSet presAssocID="{362369E7-941C-4F59-8BFB-57F7160CE200}" presName="spacing" presStyleCnt="0"/>
      <dgm:spPr/>
      <dgm:t>
        <a:bodyPr/>
        <a:lstStyle/>
        <a:p>
          <a:endParaRPr lang="en-AU"/>
        </a:p>
      </dgm:t>
    </dgm:pt>
    <dgm:pt modelId="{9222ABEC-F1F1-4D28-B13C-4EFC7D8E53FE}" type="pres">
      <dgm:prSet presAssocID="{A24C198B-9E94-43DF-AAC1-89D15CD06921}" presName="composite" presStyleCnt="0"/>
      <dgm:spPr/>
      <dgm:t>
        <a:bodyPr/>
        <a:lstStyle/>
        <a:p>
          <a:endParaRPr lang="en-AU"/>
        </a:p>
      </dgm:t>
    </dgm:pt>
    <dgm:pt modelId="{001CB0A1-54EE-461F-8F8A-B59259BE7DFE}" type="pres">
      <dgm:prSet presAssocID="{A24C198B-9E94-43DF-AAC1-89D15CD06921}" presName="imgShp" presStyleLbl="fgImgPlace1" presStyleIdx="1" presStyleCnt="6" custLinFactNeighborX="-74763" custLinFactNeighborY="6408"/>
      <dgm:spPr>
        <a:solidFill>
          <a:schemeClr val="bg1"/>
        </a:solidFill>
      </dgm:spPr>
      <dgm:t>
        <a:bodyPr/>
        <a:lstStyle/>
        <a:p>
          <a:endParaRPr lang="en-AU"/>
        </a:p>
      </dgm:t>
    </dgm:pt>
    <dgm:pt modelId="{CA0B6851-6593-49CD-AD11-605B80B0C103}" type="pres">
      <dgm:prSet presAssocID="{A24C198B-9E94-43DF-AAC1-89D15CD06921}" presName="txShp" presStyleLbl="node1" presStyleIdx="1" presStyleCnt="6" custScaleX="132539" custLinFactNeighborX="8270" custLinFactNeighborY="583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44A09C0-9B7C-4AE9-88C2-63919EE2CEEE}" type="pres">
      <dgm:prSet presAssocID="{F86FCDE9-4712-4F38-8EEB-F16CF95BF281}" presName="spacing" presStyleCnt="0"/>
      <dgm:spPr/>
      <dgm:t>
        <a:bodyPr/>
        <a:lstStyle/>
        <a:p>
          <a:endParaRPr lang="en-AU"/>
        </a:p>
      </dgm:t>
    </dgm:pt>
    <dgm:pt modelId="{92A01E1A-14EF-4048-B4DE-3C4FB1DD45B7}" type="pres">
      <dgm:prSet presAssocID="{C2859D91-783A-4FE4-97B8-E488246CAEEF}" presName="composite" presStyleCnt="0"/>
      <dgm:spPr/>
      <dgm:t>
        <a:bodyPr/>
        <a:lstStyle/>
        <a:p>
          <a:endParaRPr lang="en-AU"/>
        </a:p>
      </dgm:t>
    </dgm:pt>
    <dgm:pt modelId="{00F4ACB7-E71D-4473-85CF-37113BD50506}" type="pres">
      <dgm:prSet presAssocID="{C2859D91-783A-4FE4-97B8-E488246CAEEF}" presName="imgShp" presStyleLbl="fgImgPlace1" presStyleIdx="2" presStyleCnt="6" custLinFactNeighborX="-74373" custLinFactNeighborY="-145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AU"/>
        </a:p>
      </dgm:t>
    </dgm:pt>
    <dgm:pt modelId="{667717F8-039B-4145-B0C9-C4687CC29752}" type="pres">
      <dgm:prSet presAssocID="{C2859D91-783A-4FE4-97B8-E488246CAEEF}" presName="txShp" presStyleLbl="node1" presStyleIdx="2" presStyleCnt="6" custScaleX="132539" custLinFactNeighborX="8270" custLinFactNeighborY="583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8FE97A1-F155-4B92-B986-A5219E7C953D}" type="pres">
      <dgm:prSet presAssocID="{D28C7141-A5F6-41A1-8B3F-E0E1605B754F}" presName="spacing" presStyleCnt="0"/>
      <dgm:spPr/>
      <dgm:t>
        <a:bodyPr/>
        <a:lstStyle/>
        <a:p>
          <a:endParaRPr lang="en-AU"/>
        </a:p>
      </dgm:t>
    </dgm:pt>
    <dgm:pt modelId="{4704FA9C-00B8-4307-92F6-CE672E94AB17}" type="pres">
      <dgm:prSet presAssocID="{DD525922-9EEA-4BDB-B341-4E7B02DA56E4}" presName="composite" presStyleCnt="0"/>
      <dgm:spPr/>
      <dgm:t>
        <a:bodyPr/>
        <a:lstStyle/>
        <a:p>
          <a:endParaRPr lang="en-AU"/>
        </a:p>
      </dgm:t>
    </dgm:pt>
    <dgm:pt modelId="{DAE5E469-71F2-4ED4-B369-DF5DFAFFAC5D}" type="pres">
      <dgm:prSet presAssocID="{DD525922-9EEA-4BDB-B341-4E7B02DA56E4}" presName="imgShp" presStyleLbl="fgImgPlace1" presStyleIdx="3" presStyleCnt="6" custLinFactNeighborX="-74373" custLinFactNeighborY="-145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AU"/>
        </a:p>
      </dgm:t>
    </dgm:pt>
    <dgm:pt modelId="{1E3F8BA2-A402-4E0B-A1E8-E5EF0B5DEE2D}" type="pres">
      <dgm:prSet presAssocID="{DD525922-9EEA-4BDB-B341-4E7B02DA56E4}" presName="txShp" presStyleLbl="node1" presStyleIdx="3" presStyleCnt="6" custScaleX="132539" custLinFactNeighborX="8270" custLinFactNeighborY="583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10E9B59-7BFC-4900-A597-B86FF209E49D}" type="pres">
      <dgm:prSet presAssocID="{BC18ED3E-8B4A-4C5B-8979-B6BA4D727FE6}" presName="spacing" presStyleCnt="0"/>
      <dgm:spPr/>
      <dgm:t>
        <a:bodyPr/>
        <a:lstStyle/>
        <a:p>
          <a:endParaRPr lang="en-AU"/>
        </a:p>
      </dgm:t>
    </dgm:pt>
    <dgm:pt modelId="{457423DD-C3EA-4CA1-AE70-33202487180E}" type="pres">
      <dgm:prSet presAssocID="{06521CD9-64D4-42EC-B6F1-17D09637C892}" presName="composite" presStyleCnt="0"/>
      <dgm:spPr/>
      <dgm:t>
        <a:bodyPr/>
        <a:lstStyle/>
        <a:p>
          <a:endParaRPr lang="en-AU"/>
        </a:p>
      </dgm:t>
    </dgm:pt>
    <dgm:pt modelId="{7C0D5672-10B3-4252-A4A0-610194894233}" type="pres">
      <dgm:prSet presAssocID="{06521CD9-64D4-42EC-B6F1-17D09637C892}" presName="imgShp" presStyleLbl="fgImgPlace1" presStyleIdx="4" presStyleCnt="6" custLinFactNeighborX="-74373" custLinFactNeighborY="-1458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AU"/>
        </a:p>
      </dgm:t>
    </dgm:pt>
    <dgm:pt modelId="{9FEBC32B-F493-4F1F-964E-1CA5B4B594CE}" type="pres">
      <dgm:prSet presAssocID="{06521CD9-64D4-42EC-B6F1-17D09637C892}" presName="txShp" presStyleLbl="node1" presStyleIdx="4" presStyleCnt="6" custScaleX="132539" custLinFactNeighborX="10282" custLinFactNeighborY="360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8B02922-7A9F-4955-A68A-AE988DE22AB6}" type="pres">
      <dgm:prSet presAssocID="{2397D941-AB0B-4F6C-9F9C-E237E7376648}" presName="spacing" presStyleCnt="0"/>
      <dgm:spPr/>
      <dgm:t>
        <a:bodyPr/>
        <a:lstStyle/>
        <a:p>
          <a:endParaRPr lang="en-AU"/>
        </a:p>
      </dgm:t>
    </dgm:pt>
    <dgm:pt modelId="{3AA33688-CDFC-4182-92DD-95AC9BAE1066}" type="pres">
      <dgm:prSet presAssocID="{0059A94A-9732-46F4-909A-05A4977D0A7C}" presName="composite" presStyleCnt="0"/>
      <dgm:spPr/>
      <dgm:t>
        <a:bodyPr/>
        <a:lstStyle/>
        <a:p>
          <a:endParaRPr lang="en-AU"/>
        </a:p>
      </dgm:t>
    </dgm:pt>
    <dgm:pt modelId="{1EEC2867-E63D-4501-B112-1202CFE01497}" type="pres">
      <dgm:prSet presAssocID="{0059A94A-9732-46F4-909A-05A4977D0A7C}" presName="imgShp" presStyleLbl="fgImgPlace1" presStyleIdx="5" presStyleCnt="6" custLinFactNeighborX="-74373" custLinFactNeighborY="-1458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AU"/>
        </a:p>
      </dgm:t>
    </dgm:pt>
    <dgm:pt modelId="{EF0EE879-3965-49A0-91CD-C9F814955F6C}" type="pres">
      <dgm:prSet presAssocID="{0059A94A-9732-46F4-909A-05A4977D0A7C}" presName="txShp" presStyleLbl="node1" presStyleIdx="5" presStyleCnt="6" custScaleX="132539" custLinFactNeighborX="8270" custLinFactNeighborY="583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1581A79F-DA37-455D-9669-3622462DDF6C}" type="presOf" srcId="{0059A94A-9732-46F4-909A-05A4977D0A7C}" destId="{EF0EE879-3965-49A0-91CD-C9F814955F6C}" srcOrd="0" destOrd="0" presId="urn:microsoft.com/office/officeart/2005/8/layout/vList3#1"/>
    <dgm:cxn modelId="{DB7D3418-6B56-4CA4-B9CC-E0F0158B42EB}" srcId="{63262C0D-3A40-4AF0-A8DE-12ACDF3BD793}" destId="{DD525922-9EEA-4BDB-B341-4E7B02DA56E4}" srcOrd="3" destOrd="0" parTransId="{B8A4A7C7-F1A8-409A-81A9-5319AAFB715A}" sibTransId="{BC18ED3E-8B4A-4C5B-8979-B6BA4D727FE6}"/>
    <dgm:cxn modelId="{7876A707-B634-4586-8820-A215ED38E229}" srcId="{63262C0D-3A40-4AF0-A8DE-12ACDF3BD793}" destId="{0059A94A-9732-46F4-909A-05A4977D0A7C}" srcOrd="5" destOrd="0" parTransId="{6E4E132C-E928-4FF0-9FAC-28741BEB1BB6}" sibTransId="{CE35C814-78E5-4C6F-A1AB-DDEBFD44CD42}"/>
    <dgm:cxn modelId="{1B6DB2B8-93C4-411B-88B6-818F64D9B36C}" type="presOf" srcId="{A24C198B-9E94-43DF-AAC1-89D15CD06921}" destId="{CA0B6851-6593-49CD-AD11-605B80B0C103}" srcOrd="0" destOrd="0" presId="urn:microsoft.com/office/officeart/2005/8/layout/vList3#1"/>
    <dgm:cxn modelId="{EF0D72C9-11E2-4A9D-906A-83C6723AD05E}" type="presOf" srcId="{06521CD9-64D4-42EC-B6F1-17D09637C892}" destId="{9FEBC32B-F493-4F1F-964E-1CA5B4B594CE}" srcOrd="0" destOrd="0" presId="urn:microsoft.com/office/officeart/2005/8/layout/vList3#1"/>
    <dgm:cxn modelId="{797AC66C-0CD5-47F2-ABAA-8653A9CCED7C}" type="presOf" srcId="{DD525922-9EEA-4BDB-B341-4E7B02DA56E4}" destId="{1E3F8BA2-A402-4E0B-A1E8-E5EF0B5DEE2D}" srcOrd="0" destOrd="0" presId="urn:microsoft.com/office/officeart/2005/8/layout/vList3#1"/>
    <dgm:cxn modelId="{D6D65B64-9116-405B-B538-6019D19EEFD9}" srcId="{63262C0D-3A40-4AF0-A8DE-12ACDF3BD793}" destId="{6A4674FF-C478-4BC3-85E7-EDDB78E853F5}" srcOrd="0" destOrd="0" parTransId="{EB3512E5-17B4-46E1-8D95-33AA11EA6C9D}" sibTransId="{362369E7-941C-4F59-8BFB-57F7160CE200}"/>
    <dgm:cxn modelId="{0E169951-EA28-49C8-93E8-09FFB28E7A67}" type="presOf" srcId="{6A4674FF-C478-4BC3-85E7-EDDB78E853F5}" destId="{D91F3F46-26EB-4239-91C5-5C7A97FB3537}" srcOrd="0" destOrd="0" presId="urn:microsoft.com/office/officeart/2005/8/layout/vList3#1"/>
    <dgm:cxn modelId="{F315E056-98C9-46D8-926F-6DB6B3592B84}" srcId="{63262C0D-3A40-4AF0-A8DE-12ACDF3BD793}" destId="{A24C198B-9E94-43DF-AAC1-89D15CD06921}" srcOrd="1" destOrd="0" parTransId="{F8FD3850-5A5A-46AF-B862-A2B824197A73}" sibTransId="{F86FCDE9-4712-4F38-8EEB-F16CF95BF281}"/>
    <dgm:cxn modelId="{918454A9-4229-4217-86BF-DD7F7F7FE997}" srcId="{63262C0D-3A40-4AF0-A8DE-12ACDF3BD793}" destId="{06521CD9-64D4-42EC-B6F1-17D09637C892}" srcOrd="4" destOrd="0" parTransId="{F60E40D7-B5DA-4B33-8E85-F5343FBBCA50}" sibTransId="{2397D941-AB0B-4F6C-9F9C-E237E7376648}"/>
    <dgm:cxn modelId="{9B644A9F-BE21-4249-9885-274CCD0A4509}" type="presOf" srcId="{63262C0D-3A40-4AF0-A8DE-12ACDF3BD793}" destId="{9FE7F52D-C83B-4B3D-8AAD-347CB09FB4D5}" srcOrd="0" destOrd="0" presId="urn:microsoft.com/office/officeart/2005/8/layout/vList3#1"/>
    <dgm:cxn modelId="{CF38E7A6-1C87-4759-9905-0936DCAFBF4D}" type="presOf" srcId="{C2859D91-783A-4FE4-97B8-E488246CAEEF}" destId="{667717F8-039B-4145-B0C9-C4687CC29752}" srcOrd="0" destOrd="0" presId="urn:microsoft.com/office/officeart/2005/8/layout/vList3#1"/>
    <dgm:cxn modelId="{84E13832-DAA9-4D20-83EE-0E3A975354A1}" srcId="{63262C0D-3A40-4AF0-A8DE-12ACDF3BD793}" destId="{C2859D91-783A-4FE4-97B8-E488246CAEEF}" srcOrd="2" destOrd="0" parTransId="{D63E32E2-6262-4DEE-9976-01CFCB58CEAC}" sibTransId="{D28C7141-A5F6-41A1-8B3F-E0E1605B754F}"/>
    <dgm:cxn modelId="{8F9A2E0D-110D-42B9-8C48-C5163B59195B}" type="presParOf" srcId="{9FE7F52D-C83B-4B3D-8AAD-347CB09FB4D5}" destId="{71C2F670-AA21-4523-ACD4-2142E1E5CB19}" srcOrd="0" destOrd="0" presId="urn:microsoft.com/office/officeart/2005/8/layout/vList3#1"/>
    <dgm:cxn modelId="{61DC63D7-EF8D-4DC5-92B8-17C7544F9F9F}" type="presParOf" srcId="{71C2F670-AA21-4523-ACD4-2142E1E5CB19}" destId="{86C067CC-7BC5-4920-8991-ABE2E36DB5C2}" srcOrd="0" destOrd="0" presId="urn:microsoft.com/office/officeart/2005/8/layout/vList3#1"/>
    <dgm:cxn modelId="{C8F3B374-DFB2-4D53-8B46-AAF8FCCF00F3}" type="presParOf" srcId="{71C2F670-AA21-4523-ACD4-2142E1E5CB19}" destId="{D91F3F46-26EB-4239-91C5-5C7A97FB3537}" srcOrd="1" destOrd="0" presId="urn:microsoft.com/office/officeart/2005/8/layout/vList3#1"/>
    <dgm:cxn modelId="{D80AF1FB-BA41-4E2D-8C91-2BE863D67E92}" type="presParOf" srcId="{9FE7F52D-C83B-4B3D-8AAD-347CB09FB4D5}" destId="{0E0F76A3-5BBC-430A-814E-8611CF3F8274}" srcOrd="1" destOrd="0" presId="urn:microsoft.com/office/officeart/2005/8/layout/vList3#1"/>
    <dgm:cxn modelId="{C4328F02-2442-494B-9A3E-A77544EB269F}" type="presParOf" srcId="{9FE7F52D-C83B-4B3D-8AAD-347CB09FB4D5}" destId="{9222ABEC-F1F1-4D28-B13C-4EFC7D8E53FE}" srcOrd="2" destOrd="0" presId="urn:microsoft.com/office/officeart/2005/8/layout/vList3#1"/>
    <dgm:cxn modelId="{91D13959-0D69-477C-BB28-4CC68A7F191B}" type="presParOf" srcId="{9222ABEC-F1F1-4D28-B13C-4EFC7D8E53FE}" destId="{001CB0A1-54EE-461F-8F8A-B59259BE7DFE}" srcOrd="0" destOrd="0" presId="urn:microsoft.com/office/officeart/2005/8/layout/vList3#1"/>
    <dgm:cxn modelId="{67FB055B-E345-4224-9BF7-6154C46E1331}" type="presParOf" srcId="{9222ABEC-F1F1-4D28-B13C-4EFC7D8E53FE}" destId="{CA0B6851-6593-49CD-AD11-605B80B0C103}" srcOrd="1" destOrd="0" presId="urn:microsoft.com/office/officeart/2005/8/layout/vList3#1"/>
    <dgm:cxn modelId="{61C72C64-097C-494F-86FE-42ACA0C67460}" type="presParOf" srcId="{9FE7F52D-C83B-4B3D-8AAD-347CB09FB4D5}" destId="{244A09C0-9B7C-4AE9-88C2-63919EE2CEEE}" srcOrd="3" destOrd="0" presId="urn:microsoft.com/office/officeart/2005/8/layout/vList3#1"/>
    <dgm:cxn modelId="{E091EDD6-894E-4702-A434-AB5C76F32DB3}" type="presParOf" srcId="{9FE7F52D-C83B-4B3D-8AAD-347CB09FB4D5}" destId="{92A01E1A-14EF-4048-B4DE-3C4FB1DD45B7}" srcOrd="4" destOrd="0" presId="urn:microsoft.com/office/officeart/2005/8/layout/vList3#1"/>
    <dgm:cxn modelId="{2AD77E56-A046-4B0B-8424-2B0CF2C8F362}" type="presParOf" srcId="{92A01E1A-14EF-4048-B4DE-3C4FB1DD45B7}" destId="{00F4ACB7-E71D-4473-85CF-37113BD50506}" srcOrd="0" destOrd="0" presId="urn:microsoft.com/office/officeart/2005/8/layout/vList3#1"/>
    <dgm:cxn modelId="{66514482-2405-4A81-9E37-A42646D5E497}" type="presParOf" srcId="{92A01E1A-14EF-4048-B4DE-3C4FB1DD45B7}" destId="{667717F8-039B-4145-B0C9-C4687CC29752}" srcOrd="1" destOrd="0" presId="urn:microsoft.com/office/officeart/2005/8/layout/vList3#1"/>
    <dgm:cxn modelId="{4AF9EB25-5640-49CA-A73E-F179047AA55C}" type="presParOf" srcId="{9FE7F52D-C83B-4B3D-8AAD-347CB09FB4D5}" destId="{48FE97A1-F155-4B92-B986-A5219E7C953D}" srcOrd="5" destOrd="0" presId="urn:microsoft.com/office/officeart/2005/8/layout/vList3#1"/>
    <dgm:cxn modelId="{12707F91-0FBC-4303-8D74-D3980DCDE50B}" type="presParOf" srcId="{9FE7F52D-C83B-4B3D-8AAD-347CB09FB4D5}" destId="{4704FA9C-00B8-4307-92F6-CE672E94AB17}" srcOrd="6" destOrd="0" presId="urn:microsoft.com/office/officeart/2005/8/layout/vList3#1"/>
    <dgm:cxn modelId="{C8447D72-F44C-406A-B750-8994C3D59A44}" type="presParOf" srcId="{4704FA9C-00B8-4307-92F6-CE672E94AB17}" destId="{DAE5E469-71F2-4ED4-B369-DF5DFAFFAC5D}" srcOrd="0" destOrd="0" presId="urn:microsoft.com/office/officeart/2005/8/layout/vList3#1"/>
    <dgm:cxn modelId="{286874B3-5AE0-4C33-97FE-3C447443FFB0}" type="presParOf" srcId="{4704FA9C-00B8-4307-92F6-CE672E94AB17}" destId="{1E3F8BA2-A402-4E0B-A1E8-E5EF0B5DEE2D}" srcOrd="1" destOrd="0" presId="urn:microsoft.com/office/officeart/2005/8/layout/vList3#1"/>
    <dgm:cxn modelId="{5B8BCB21-FC8F-4034-9AD5-8C7368726164}" type="presParOf" srcId="{9FE7F52D-C83B-4B3D-8AAD-347CB09FB4D5}" destId="{B10E9B59-7BFC-4900-A597-B86FF209E49D}" srcOrd="7" destOrd="0" presId="urn:microsoft.com/office/officeart/2005/8/layout/vList3#1"/>
    <dgm:cxn modelId="{AED6E3D9-EF24-4975-8FF9-9DD471835212}" type="presParOf" srcId="{9FE7F52D-C83B-4B3D-8AAD-347CB09FB4D5}" destId="{457423DD-C3EA-4CA1-AE70-33202487180E}" srcOrd="8" destOrd="0" presId="urn:microsoft.com/office/officeart/2005/8/layout/vList3#1"/>
    <dgm:cxn modelId="{4302CAA2-64A6-45C7-835E-BF7D74157D22}" type="presParOf" srcId="{457423DD-C3EA-4CA1-AE70-33202487180E}" destId="{7C0D5672-10B3-4252-A4A0-610194894233}" srcOrd="0" destOrd="0" presId="urn:microsoft.com/office/officeart/2005/8/layout/vList3#1"/>
    <dgm:cxn modelId="{0AD30DA0-0630-4E9E-8624-0B2AA3371815}" type="presParOf" srcId="{457423DD-C3EA-4CA1-AE70-33202487180E}" destId="{9FEBC32B-F493-4F1F-964E-1CA5B4B594CE}" srcOrd="1" destOrd="0" presId="urn:microsoft.com/office/officeart/2005/8/layout/vList3#1"/>
    <dgm:cxn modelId="{A297C020-CA0C-46FF-8EEA-23A8DDE7A5B3}" type="presParOf" srcId="{9FE7F52D-C83B-4B3D-8AAD-347CB09FB4D5}" destId="{F8B02922-7A9F-4955-A68A-AE988DE22AB6}" srcOrd="9" destOrd="0" presId="urn:microsoft.com/office/officeart/2005/8/layout/vList3#1"/>
    <dgm:cxn modelId="{9C9A6F7A-2783-48B0-B94D-89693A8EE714}" type="presParOf" srcId="{9FE7F52D-C83B-4B3D-8AAD-347CB09FB4D5}" destId="{3AA33688-CDFC-4182-92DD-95AC9BAE1066}" srcOrd="10" destOrd="0" presId="urn:microsoft.com/office/officeart/2005/8/layout/vList3#1"/>
    <dgm:cxn modelId="{65C50688-458B-4481-9814-6F20A51D4BF7}" type="presParOf" srcId="{3AA33688-CDFC-4182-92DD-95AC9BAE1066}" destId="{1EEC2867-E63D-4501-B112-1202CFE01497}" srcOrd="0" destOrd="0" presId="urn:microsoft.com/office/officeart/2005/8/layout/vList3#1"/>
    <dgm:cxn modelId="{FA8FA5CF-210C-467B-9DAB-F0F913AAEA35}" type="presParOf" srcId="{3AA33688-CDFC-4182-92DD-95AC9BAE1066}" destId="{EF0EE879-3965-49A0-91CD-C9F814955F6C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‹#›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"/>
              </a:rPr>
              <a:t>Google-Earth:</a:t>
            </a:r>
            <a:r>
              <a:rPr lang="en-US" baseline="0" dirty="0" smtClean="0">
                <a:latin typeface="Times"/>
              </a:rPr>
              <a:t> </a:t>
            </a:r>
            <a:r>
              <a:rPr lang="en-US" baseline="0" dirty="0" err="1" smtClean="0">
                <a:latin typeface="Times"/>
              </a:rPr>
              <a:t>Erde</a:t>
            </a:r>
            <a:r>
              <a:rPr lang="en-US" baseline="0" dirty="0" smtClean="0">
                <a:latin typeface="Times"/>
              </a:rPr>
              <a:t> – Pacific – Micronesia – FSM - Yap</a:t>
            </a:r>
            <a:endParaRPr lang="en-US" dirty="0" smtClean="0"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0495261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err="1" smtClean="0">
                <a:latin typeface="Times"/>
              </a:rPr>
              <a:t>Karte</a:t>
            </a:r>
            <a:r>
              <a:rPr lang="en-US" dirty="0" smtClean="0">
                <a:latin typeface="Times"/>
              </a:rPr>
              <a:t> </a:t>
            </a:r>
            <a:r>
              <a:rPr lang="en-US" dirty="0" err="1" smtClean="0">
                <a:latin typeface="Times"/>
              </a:rPr>
              <a:t>nur</a:t>
            </a:r>
            <a:r>
              <a:rPr lang="en-US" dirty="0" smtClean="0">
                <a:latin typeface="Times"/>
              </a:rPr>
              <a:t> </a:t>
            </a:r>
            <a:r>
              <a:rPr lang="en-US" dirty="0" err="1" smtClean="0">
                <a:latin typeface="Times"/>
              </a:rPr>
              <a:t>mit</a:t>
            </a:r>
            <a:r>
              <a:rPr lang="en-US" dirty="0" smtClean="0">
                <a:latin typeface="Times"/>
              </a:rPr>
              <a:t> CCCPIR </a:t>
            </a:r>
            <a:r>
              <a:rPr lang="en-US" dirty="0" err="1" smtClean="0">
                <a:latin typeface="Times"/>
              </a:rPr>
              <a:t>projekt-Ländern</a:t>
            </a:r>
            <a:r>
              <a:rPr lang="en-US" dirty="0" smtClean="0">
                <a:latin typeface="Times"/>
              </a:rPr>
              <a:t>?</a:t>
            </a:r>
          </a:p>
          <a:p>
            <a:r>
              <a:rPr lang="en-US" dirty="0" err="1" smtClean="0">
                <a:latin typeface="Times"/>
              </a:rPr>
              <a:t>Größere</a:t>
            </a:r>
            <a:r>
              <a:rPr lang="en-US" baseline="0" dirty="0" smtClean="0">
                <a:latin typeface="Times"/>
              </a:rPr>
              <a:t> </a:t>
            </a:r>
            <a:r>
              <a:rPr lang="en-US" baseline="0" dirty="0" err="1" smtClean="0">
                <a:latin typeface="Times"/>
              </a:rPr>
              <a:t>Karte</a:t>
            </a:r>
            <a:r>
              <a:rPr lang="en-US" baseline="0" dirty="0" smtClean="0">
                <a:latin typeface="Times"/>
              </a:rPr>
              <a:t> </a:t>
            </a:r>
            <a:r>
              <a:rPr lang="en-US" baseline="0" dirty="0" err="1" smtClean="0">
                <a:latin typeface="Times"/>
              </a:rPr>
              <a:t>vom</a:t>
            </a:r>
            <a:r>
              <a:rPr lang="en-US" baseline="0" dirty="0" smtClean="0">
                <a:latin typeface="Times"/>
              </a:rPr>
              <a:t> </a:t>
            </a:r>
            <a:r>
              <a:rPr lang="en-US" baseline="0" dirty="0" err="1" smtClean="0">
                <a:latin typeface="Times"/>
              </a:rPr>
              <a:t>gesamten</a:t>
            </a:r>
            <a:r>
              <a:rPr lang="en-US" baseline="0" dirty="0" smtClean="0">
                <a:latin typeface="Times"/>
              </a:rPr>
              <a:t> </a:t>
            </a:r>
            <a:r>
              <a:rPr lang="en-US" baseline="0" dirty="0" err="1" smtClean="0">
                <a:latin typeface="Times"/>
              </a:rPr>
              <a:t>Pazifik</a:t>
            </a:r>
            <a:r>
              <a:rPr lang="en-US" baseline="0" dirty="0" smtClean="0">
                <a:latin typeface="Times"/>
              </a:rPr>
              <a:t> </a:t>
            </a:r>
            <a:r>
              <a:rPr lang="en-US" baseline="0" dirty="0" err="1" smtClean="0">
                <a:latin typeface="Times"/>
              </a:rPr>
              <a:t>nur</a:t>
            </a:r>
            <a:r>
              <a:rPr lang="en-US" baseline="0" dirty="0" smtClean="0">
                <a:latin typeface="Times"/>
              </a:rPr>
              <a:t> </a:t>
            </a:r>
            <a:r>
              <a:rPr lang="en-US" baseline="0" dirty="0" err="1" smtClean="0">
                <a:latin typeface="Times"/>
              </a:rPr>
              <a:t>mit</a:t>
            </a:r>
            <a:r>
              <a:rPr lang="en-US" baseline="0" dirty="0" smtClean="0">
                <a:latin typeface="Times"/>
              </a:rPr>
              <a:t> Palau, FSM, RMI </a:t>
            </a:r>
            <a:endParaRPr lang="en-US" dirty="0" smtClean="0"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6722178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AU" smtClean="0">
              <a:latin typeface="Times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E202E4-5A07-4C43-910D-1F34945B2FE1}" type="slidenum">
              <a:rPr lang="de-DE" smtClean="0">
                <a:latin typeface="Times"/>
                <a:cs typeface="Arial" pitchFamily="34" charset="0"/>
              </a:rPr>
              <a:pPr/>
              <a:t>12</a:t>
            </a:fld>
            <a:endParaRPr lang="de-DE" smtClean="0">
              <a:latin typeface="Times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7012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4327628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9C4C71-A0B8-4556-88BE-62B9EE6842A1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2649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5282637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989293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321955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508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pitchFamily="18" charset="0"/>
            </a:endParaRPr>
          </a:p>
        </p:txBody>
      </p:sp>
      <p:sp>
        <p:nvSpPr>
          <p:cNvPr id="3584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D41C7D-9843-4C6E-8825-864A3BE5AEEB}" type="slidenum">
              <a:rPr lang="de-DE" smtClean="0">
                <a:latin typeface="Times" pitchFamily="18" charset="0"/>
              </a:rPr>
              <a:pPr>
                <a:defRPr/>
              </a:pPr>
              <a:t>4</a:t>
            </a:fld>
            <a:endParaRPr lang="de-DE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935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pitchFamily="18" charset="0"/>
            </a:endParaRPr>
          </a:p>
        </p:txBody>
      </p:sp>
      <p:sp>
        <p:nvSpPr>
          <p:cNvPr id="36868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BDBAAA-BA2C-40F4-ADEB-09519B68A2EB}" type="slidenum">
              <a:rPr lang="de-DE" smtClean="0">
                <a:latin typeface="Times" pitchFamily="18" charset="0"/>
              </a:rPr>
              <a:pPr>
                <a:defRPr/>
              </a:pPr>
              <a:t>5</a:t>
            </a:fld>
            <a:endParaRPr lang="de-DE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9618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pitchFamily="18" charset="0"/>
            </a:endParaRPr>
          </a:p>
        </p:txBody>
      </p:sp>
      <p:sp>
        <p:nvSpPr>
          <p:cNvPr id="38916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42201C-F96B-4231-BF28-369390A25FD1}" type="slidenum">
              <a:rPr lang="de-DE" smtClean="0">
                <a:latin typeface="Times" pitchFamily="18" charset="0"/>
              </a:rPr>
              <a:pPr>
                <a:defRPr/>
              </a:pPr>
              <a:t>6</a:t>
            </a:fld>
            <a:endParaRPr lang="de-DE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584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910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pitchFamily="18" charset="0"/>
            </a:endParaRPr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FB8348-AAEA-46D3-ACD1-092A56CE10F8}" type="slidenum">
              <a:rPr lang="de-DE" smtClean="0">
                <a:latin typeface="Times" pitchFamily="18" charset="0"/>
              </a:rPr>
              <a:pPr>
                <a:defRPr/>
              </a:pPr>
              <a:t>8</a:t>
            </a:fld>
            <a:endParaRPr lang="de-DE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01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686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pPr/>
              <a:t>16/01/2015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pPr/>
              <a:t>16/01/2015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pPr/>
              <a:t>16/01/2015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here to add title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50FA2E-D575-4778-A90B-D8823FBC82FB}" type="datetime1">
              <a:rPr lang="en-GB" noProof="0" smtClean="0"/>
              <a:pPr/>
              <a:t>16/01/2015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E00587D-9189-4FED-83AF-DBCD726BC899}" type="datetime1">
              <a:rPr lang="en-GB" noProof="0" smtClean="0"/>
              <a:pPr/>
              <a:t>16/01/2015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2376D74-4BB3-47C6-93B0-5DCC1B2CEE0E}" type="datetime1">
              <a:rPr lang="en-GB" noProof="0" smtClean="0"/>
              <a:pPr/>
              <a:t>16/01/2015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21DE36-DFDD-41E8-8F4A-60A053C2735B}" type="datetime1">
              <a:rPr lang="en-GB" noProof="0" smtClean="0"/>
              <a:pPr/>
              <a:t>16/01/2015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1104" y="941026"/>
            <a:ext cx="7034400" cy="61792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39812" y="1698171"/>
            <a:ext cx="7034400" cy="4523242"/>
          </a:xfrm>
        </p:spPr>
        <p:txBody>
          <a:bodyPr/>
          <a:lstStyle>
            <a:lvl1pPr>
              <a:defRPr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600" baseline="0"/>
            </a:lvl5pPr>
          </a:lstStyle>
          <a:p>
            <a:pPr lvl="0"/>
            <a:r>
              <a:rPr lang="en-US" dirty="0" smtClean="0"/>
              <a:t>Textmasterformate durch Klicken bearbeiten</a:t>
            </a:r>
          </a:p>
          <a:p>
            <a:pPr lvl="1"/>
            <a:r>
              <a:rPr lang="en-US" dirty="0" smtClean="0"/>
              <a:t>Zweite Ebene</a:t>
            </a:r>
          </a:p>
          <a:p>
            <a:pPr lvl="2"/>
            <a:r>
              <a:rPr lang="en-US" dirty="0" smtClean="0"/>
              <a:t>Dritte Ebene</a:t>
            </a:r>
          </a:p>
          <a:p>
            <a:pPr lvl="3"/>
            <a:r>
              <a:rPr lang="en-US" dirty="0" smtClean="0"/>
              <a:t>Vierte Ebene</a:t>
            </a:r>
          </a:p>
          <a:p>
            <a:pPr lvl="4"/>
            <a:r>
              <a:rPr lang="en-US" dirty="0" smtClean="0"/>
              <a:t>Fünfte Ebene</a:t>
            </a:r>
            <a:endParaRPr lang="de-DE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8E4D5-A01D-4945-8FB5-0F5C81FCA67B}" type="datetime1">
              <a:rPr lang="de-DE"/>
              <a:pPr>
                <a:defRPr/>
              </a:pPr>
              <a:t>16.01.2015</a:t>
            </a:fld>
            <a:endParaRPr lang="de-DE" dirty="0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124" y="6600825"/>
            <a:ext cx="63029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200" b="0" dirty="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BZ" dirty="0" smtClean="0"/>
              <a:t>SPC/GIZ “Coping with Climate Change in the  Pacific Island Region” CCCPIR</a:t>
            </a:r>
            <a:endParaRPr lang="en-BZ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1972C-BBA1-497B-AD3C-CDA15C70ED03}" type="datetime1">
              <a:rPr lang="de-DE"/>
              <a:pPr>
                <a:defRPr/>
              </a:pPr>
              <a:t>16.01.2015</a:t>
            </a:fld>
            <a:endParaRPr lang="de-DE" dirty="0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BZ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BEA58-1B49-4154-8A76-C552DBCD1C43}" type="datetimeFigureOut">
              <a:rPr lang="en-AU" smtClean="0"/>
              <a:pPr/>
              <a:t>16/01/2015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963442-B3C6-4F13-B209-3778D68060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jpe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gif"/><Relationship Id="rId4" Type="http://schemas.openxmlformats.org/officeDocument/2006/relationships/image" Target="../media/image7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</a:p>
        </p:txBody>
      </p:sp>
      <p:pic>
        <p:nvPicPr>
          <p:cNvPr id="19" name="Grafik 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0F9A5078-6F60-49E2-B50D-11C30D454C38}" type="datetime1">
              <a:rPr lang="en-GB" noProof="0" smtClean="0"/>
              <a:pPr/>
              <a:t>16/01/2015</a:t>
            </a:fld>
            <a:endParaRPr lang="en-GB" noProof="0" dirty="0"/>
          </a:p>
        </p:txBody>
      </p:sp>
      <p:pic>
        <p:nvPicPr>
          <p:cNvPr id="11" name="Picture 31" descr="SPC Logo.gif.gif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8441" y="371288"/>
            <a:ext cx="625475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2" descr="SPREP-PROE-tall-colour.jpg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83941" y="326838"/>
            <a:ext cx="67945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3" descr="C:\Users\kalpanal\AppData\Local\Temp\Temp1_ELdZ_ML_en_2.zip\ELdZ_ML_en\Internet\ELdZ_ml_web_en.gif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473" y="349437"/>
            <a:ext cx="1125538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  <p:sldLayoutId id="2147483716" r:id="rId7"/>
    <p:sldLayoutId id="2147483717" r:id="rId8"/>
    <p:sldLayoutId id="2147483718" r:id="rId9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440000" indent="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None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7FE73A5E-2CE3-464E-8323-5EB9B752629B}" type="datetime1">
              <a:rPr lang="en-GB" smtClean="0"/>
              <a:pPr/>
              <a:t>16/01/2015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mecc.gov.to/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25337"/>
            <a:ext cx="9144000" cy="5563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pPr/>
              <a:t>16/01/2015</a:t>
            </a:fld>
            <a:endParaRPr lang="de-DE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3528" y="1500391"/>
            <a:ext cx="8496944" cy="2547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Regional Programme </a:t>
            </a:r>
            <a:br>
              <a:rPr kumimoji="0" lang="en-A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A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“Coping with Climate Change </a:t>
            </a:r>
            <a:br>
              <a:rPr kumimoji="0" lang="en-A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A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in the Pacific Island Region”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(CCCPIR)</a:t>
            </a: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683568" y="5109881"/>
            <a:ext cx="7776864" cy="1062318"/>
          </a:xfrm>
          <a:prstGeom prst="rect">
            <a:avLst/>
          </a:prstGeom>
          <a:solidFill>
            <a:schemeClr val="accent4">
              <a:lumMod val="60000"/>
              <a:lumOff val="40000"/>
              <a:alpha val="54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 Wulf Killmann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sz="2800" b="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</a:rPr>
              <a:t>Programme Director</a:t>
            </a:r>
            <a:endParaRPr kumimoji="0" lang="en-AU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38267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039813" y="914400"/>
            <a:ext cx="7034212" cy="647700"/>
          </a:xfrm>
        </p:spPr>
        <p:txBody>
          <a:bodyPr/>
          <a:lstStyle/>
          <a:p>
            <a:pPr algn="ctr"/>
            <a:r>
              <a:rPr lang="en-AU" sz="3600" b="1" dirty="0" smtClean="0">
                <a:latin typeface="Calibri" pitchFamily="34" charset="0"/>
              </a:rPr>
              <a:t>CCCPIR  - quick facts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336176" y="1479176"/>
            <a:ext cx="7737849" cy="4742237"/>
          </a:xfrm>
        </p:spPr>
        <p:txBody>
          <a:bodyPr/>
          <a:lstStyle/>
          <a:p>
            <a:r>
              <a:rPr lang="de-DE" sz="3200" b="1" dirty="0" smtClean="0">
                <a:latin typeface="Calibri" pitchFamily="34" charset="0"/>
                <a:sym typeface="Wingdings" pitchFamily="2" charset="2"/>
              </a:rPr>
              <a:t>BMZ - funded</a:t>
            </a:r>
            <a:endParaRPr lang="de-DE" sz="3200" b="1" u="sng" dirty="0" smtClean="0">
              <a:latin typeface="Calibri" pitchFamily="34" charset="0"/>
              <a:sym typeface="Wingdings" pitchFamily="2" charset="2"/>
            </a:endParaRPr>
          </a:p>
          <a:p>
            <a:r>
              <a:rPr lang="en-AU" sz="3200" b="1" dirty="0" smtClean="0">
                <a:latin typeface="Calibri" pitchFamily="34" charset="0"/>
              </a:rPr>
              <a:t>Implementing CC adaptation activities</a:t>
            </a:r>
          </a:p>
          <a:p>
            <a:r>
              <a:rPr lang="en-AU" sz="3200" b="1" dirty="0" smtClean="0">
                <a:latin typeface="Calibri" pitchFamily="34" charset="0"/>
              </a:rPr>
              <a:t>12 Pacific Island Countries </a:t>
            </a:r>
          </a:p>
          <a:p>
            <a:r>
              <a:rPr lang="en-AU" sz="3200" b="1" dirty="0" smtClean="0">
                <a:latin typeface="Calibri" pitchFamily="34" charset="0"/>
              </a:rPr>
              <a:t>6 components</a:t>
            </a:r>
          </a:p>
          <a:p>
            <a:r>
              <a:rPr lang="de-DE" sz="3200" b="1" dirty="0" smtClean="0">
                <a:latin typeface="Calibri" pitchFamily="34" charset="0"/>
              </a:rPr>
              <a:t>2011-2015</a:t>
            </a:r>
          </a:p>
          <a:p>
            <a:r>
              <a:rPr lang="de-DE" sz="3200" b="1" dirty="0" smtClean="0">
                <a:latin typeface="Calibri" pitchFamily="34" charset="0"/>
              </a:rPr>
              <a:t>19,2 Mio. Euro</a:t>
            </a:r>
          </a:p>
          <a:p>
            <a:r>
              <a:rPr lang="en-US" sz="3200" b="1" dirty="0" smtClean="0">
                <a:latin typeface="Calibri" pitchFamily="34" charset="0"/>
              </a:rPr>
              <a:t>Implemented</a:t>
            </a:r>
            <a:r>
              <a:rPr lang="de-DE" sz="3200" b="1" dirty="0" smtClean="0">
                <a:latin typeface="Calibri" pitchFamily="34" charset="0"/>
              </a:rPr>
              <a:t> </a:t>
            </a:r>
            <a:r>
              <a:rPr lang="en-US" sz="3200" b="1" dirty="0" smtClean="0">
                <a:latin typeface="Calibri" pitchFamily="34" charset="0"/>
              </a:rPr>
              <a:t>with SPC</a:t>
            </a:r>
          </a:p>
          <a:p>
            <a:r>
              <a:rPr lang="en-US" sz="3200" b="1" dirty="0" smtClean="0">
                <a:latin typeface="Calibri" pitchFamily="34" charset="0"/>
              </a:rPr>
              <a:t>Others SPREP, USP, MSG</a:t>
            </a:r>
            <a:r>
              <a:rPr lang="en-US" sz="2600" b="1" dirty="0" smtClean="0">
                <a:latin typeface="Calibri" pitchFamily="34" charset="0"/>
              </a:rPr>
              <a:t/>
            </a:r>
            <a:br>
              <a:rPr lang="en-US" sz="2600" b="1" dirty="0" smtClean="0">
                <a:latin typeface="Calibri" pitchFamily="34" charset="0"/>
              </a:rPr>
            </a:br>
            <a:r>
              <a:rPr lang="en-US" sz="2600" b="1" dirty="0" smtClean="0">
                <a:latin typeface="Calibri" pitchFamily="34" charset="0"/>
              </a:rPr>
              <a:t/>
            </a:r>
            <a:br>
              <a:rPr lang="en-US" sz="2600" b="1" dirty="0" smtClean="0">
                <a:latin typeface="Calibri" pitchFamily="34" charset="0"/>
              </a:rPr>
            </a:br>
            <a:endParaRPr lang="de-DE" sz="2600" b="1" dirty="0" smtClean="0">
              <a:latin typeface="Calibri" pitchFamily="34" charset="0"/>
            </a:endParaRPr>
          </a:p>
        </p:txBody>
      </p:sp>
      <p:sp>
        <p:nvSpPr>
          <p:cNvPr id="2048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528E5AA4-50AF-4A1A-B047-206306D1197A}" type="datetime1">
              <a:rPr lang="de-DE">
                <a:latin typeface="Arial" pitchFamily="34" charset="0"/>
                <a:cs typeface="Arial" pitchFamily="34" charset="0"/>
              </a:rPr>
              <a:pPr/>
              <a:t>16.01.2015</a:t>
            </a:fld>
            <a:endParaRPr lang="de-DE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DSC_102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0959" y="3738282"/>
            <a:ext cx="4123041" cy="274869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2C963D4D-5A8A-4CF5-90BD-EF1F7C6D13BB}" type="datetime1">
              <a:rPr lang="de-DE">
                <a:latin typeface="Arial" pitchFamily="34" charset="0"/>
                <a:cs typeface="Arial" pitchFamily="34" charset="0"/>
              </a:rPr>
              <a:pPr/>
              <a:t>16.01.2015</a:t>
            </a:fld>
            <a:endParaRPr lang="de-DE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4" name="Picture 6" descr="D:\034 - GTZ Programm Klimawandel Micronesia Pazifik\CCCPIR Supporting documents\CC Pictures-Grafiken-Videos\PICTs boarders.gif"/>
          <p:cNvPicPr>
            <a:picLocks noChangeAspect="1" noChangeArrowheads="1"/>
          </p:cNvPicPr>
          <p:nvPr/>
        </p:nvPicPr>
        <p:blipFill>
          <a:blip r:embed="rId3" cstate="screen">
            <a:lum bright="10000"/>
          </a:blip>
          <a:srcRect/>
          <a:stretch>
            <a:fillRect/>
          </a:stretch>
        </p:blipFill>
        <p:spPr bwMode="auto">
          <a:xfrm>
            <a:off x="637951" y="1023236"/>
            <a:ext cx="8096251" cy="5524500"/>
          </a:xfrm>
          <a:prstGeom prst="rect">
            <a:avLst/>
          </a:prstGeom>
          <a:noFill/>
        </p:spPr>
      </p:pic>
      <p:sp>
        <p:nvSpPr>
          <p:cNvPr id="16" name="Oval 15"/>
          <p:cNvSpPr/>
          <p:nvPr/>
        </p:nvSpPr>
        <p:spPr bwMode="auto">
          <a:xfrm>
            <a:off x="2945218" y="1656503"/>
            <a:ext cx="1309495" cy="470009"/>
          </a:xfrm>
          <a:prstGeom prst="ellipse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solidFill>
                  <a:schemeClr val="tx1"/>
                </a:solidFill>
                <a:prstDash val="dash"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488561" y="1977656"/>
            <a:ext cx="1977654" cy="482009"/>
          </a:xfrm>
          <a:prstGeom prst="ellipse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907312" y="2062717"/>
            <a:ext cx="602511" cy="460745"/>
          </a:xfrm>
          <a:prstGeom prst="ellipse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161781" y="3182069"/>
            <a:ext cx="602511" cy="460745"/>
          </a:xfrm>
          <a:prstGeom prst="ellipse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 rot="497074">
            <a:off x="3770267" y="2671856"/>
            <a:ext cx="2781819" cy="549153"/>
          </a:xfrm>
          <a:prstGeom prst="ellipse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461326" y="3786414"/>
            <a:ext cx="602511" cy="460745"/>
          </a:xfrm>
          <a:prstGeom prst="ellipse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769161" y="2998139"/>
            <a:ext cx="984550" cy="638441"/>
          </a:xfrm>
          <a:prstGeom prst="ellipse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701547" y="4070193"/>
            <a:ext cx="602511" cy="460745"/>
          </a:xfrm>
          <a:prstGeom prst="ellipse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091947" y="3807435"/>
            <a:ext cx="602511" cy="460745"/>
          </a:xfrm>
          <a:prstGeom prst="ellipse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911754" y="3607738"/>
            <a:ext cx="602511" cy="460745"/>
          </a:xfrm>
          <a:prstGeom prst="ellipse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133988" y="3155793"/>
            <a:ext cx="602511" cy="460745"/>
          </a:xfrm>
          <a:prstGeom prst="ellipse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251119" y="2630276"/>
            <a:ext cx="602511" cy="460745"/>
          </a:xfrm>
          <a:prstGeom prst="ellipse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298938" y="1494691"/>
            <a:ext cx="8229600" cy="492369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vert270"/>
          <a:lstStyle/>
          <a:p>
            <a:pPr algn="ctr" eaLnBrk="0" hangingPunct="0">
              <a:defRPr/>
            </a:pPr>
            <a:r>
              <a:rPr lang="en-AU" sz="5400" b="0" dirty="0">
                <a:solidFill>
                  <a:schemeClr val="bg1"/>
                </a:solidFill>
                <a:latin typeface="Calibri" pitchFamily="34" charset="0"/>
              </a:rPr>
              <a:t>CCCPIR</a:t>
            </a:r>
          </a:p>
        </p:txBody>
      </p:sp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031875" y="941388"/>
            <a:ext cx="7034213" cy="617537"/>
          </a:xfrm>
        </p:spPr>
        <p:txBody>
          <a:bodyPr/>
          <a:lstStyle/>
          <a:p>
            <a:pPr algn="ctr"/>
            <a:r>
              <a:rPr lang="en-AU" sz="3600" b="1" dirty="0" smtClean="0">
                <a:latin typeface="Calibri" pitchFamily="34" charset="0"/>
              </a:rPr>
              <a:t>Programme Structure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170281"/>
              </p:ext>
            </p:extLst>
          </p:nvPr>
        </p:nvGraphicFramePr>
        <p:xfrm>
          <a:off x="1039813" y="1698625"/>
          <a:ext cx="7034212" cy="4522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53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2F5D3361-6859-43BA-9EB7-29E1DBE3E160}" type="datetime1">
              <a:rPr lang="de-DE">
                <a:latin typeface="Arial" pitchFamily="34" charset="0"/>
                <a:cs typeface="Arial" pitchFamily="34" charset="0"/>
              </a:rPr>
              <a:pPr/>
              <a:t>16.01.2015</a:t>
            </a:fld>
            <a:endParaRPr lang="de-DE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Picture1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6213" y="2538413"/>
            <a:ext cx="549275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6C067CC-7BC5-4920-8991-ABE2E36DB5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1F3F46-26EB-4239-91C5-5C7A97FB35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01CB0A1-54EE-461F-8F8A-B59259BE7D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A0B6851-6593-49CD-AD11-605B80B0C1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0F4ACB7-E71D-4473-85CF-37113BD505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67717F8-039B-4145-B0C9-C4687CC297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AE5E469-71F2-4ED4-B369-DF5DFAFFAC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E3F8BA2-A402-4E0B-A1E8-E5EF0B5DEE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C0D5672-10B3-4252-A4A0-610194894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FEBC32B-F493-4F1F-964E-1CA5B4B594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EEC2867-E63D-4501-B112-1202CFE014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F0EE879-3965-49A0-91CD-C9F814955F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5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012825" y="774700"/>
            <a:ext cx="7035800" cy="617538"/>
          </a:xfrm>
        </p:spPr>
        <p:txBody>
          <a:bodyPr/>
          <a:lstStyle/>
          <a:p>
            <a:r>
              <a:rPr lang="en-AU" smtClean="0"/>
              <a:t>Country focus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-26988"/>
          <a:ext cx="9144001" cy="6949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05469"/>
                <a:gridCol w="2411454"/>
                <a:gridCol w="1446963"/>
                <a:gridCol w="1041129"/>
                <a:gridCol w="982639"/>
                <a:gridCol w="1173707"/>
                <a:gridCol w="982640"/>
              </a:tblGrid>
              <a:tr h="584580">
                <a:tc>
                  <a:txBody>
                    <a:bodyPr/>
                    <a:lstStyle/>
                    <a:p>
                      <a:r>
                        <a:rPr lang="en-AU" dirty="0" smtClean="0"/>
                        <a:t>Country focus</a:t>
                      </a:r>
                    </a:p>
                    <a:p>
                      <a:r>
                        <a:rPr lang="en-AU" sz="1400" dirty="0" smtClean="0"/>
                        <a:t>(tentative)</a:t>
                      </a:r>
                      <a:endParaRPr lang="en-AU" sz="14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 Mainstreaming</a:t>
                      </a:r>
                      <a:endParaRPr lang="en-AU" sz="16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 Pilot</a:t>
                      </a:r>
                      <a:endParaRPr lang="en-AU" sz="16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Tourism</a:t>
                      </a:r>
                      <a:endParaRPr lang="en-AU" sz="16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Energy</a:t>
                      </a:r>
                      <a:endParaRPr lang="en-AU" sz="16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Education</a:t>
                      </a:r>
                      <a:endParaRPr lang="en-AU" sz="16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REDD +</a:t>
                      </a:r>
                      <a:endParaRPr lang="en-AU" sz="1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61537">
                <a:tc>
                  <a:txBody>
                    <a:bodyPr/>
                    <a:lstStyle/>
                    <a:p>
                      <a:r>
                        <a:rPr lang="en-AU" sz="1400" b="1" dirty="0" smtClean="0"/>
                        <a:t>FSM</a:t>
                      </a:r>
                      <a:endParaRPr lang="en-A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Cross sectoral mainstreaming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Integrated land &amp; marine resources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8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1537">
                <a:tc>
                  <a:txBody>
                    <a:bodyPr/>
                    <a:lstStyle/>
                    <a:p>
                      <a:r>
                        <a:rPr lang="en-AU" sz="1400" b="1" dirty="0" smtClean="0"/>
                        <a:t>Fiji</a:t>
                      </a:r>
                      <a:endParaRPr lang="en-A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Land based resources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REDD, land resources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sym typeface="Wingdings"/>
                        </a:rPr>
                        <a:t></a:t>
                      </a:r>
                      <a:endParaRPr lang="en-A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sym typeface="Wingdings"/>
                        </a:rPr>
                        <a:t></a:t>
                      </a:r>
                      <a:endParaRPr lang="en-AU" sz="18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b="1" dirty="0" smtClean="0"/>
                        <a:t>CCCPIR</a:t>
                      </a:r>
                      <a:endParaRPr lang="en-AU" sz="1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1537">
                <a:tc>
                  <a:txBody>
                    <a:bodyPr/>
                    <a:lstStyle/>
                    <a:p>
                      <a:r>
                        <a:rPr lang="en-AU" sz="1400" b="1" dirty="0" smtClean="0"/>
                        <a:t>Kiribati</a:t>
                      </a:r>
                      <a:endParaRPr lang="en-A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b="1" dirty="0" smtClean="0"/>
                        <a:t>Integrated land &amp; marine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b="1" dirty="0" smtClean="0"/>
                        <a:t>Integrated land &amp; marine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sym typeface="Wingdings"/>
                        </a:rPr>
                        <a:t></a:t>
                      </a:r>
                      <a:endParaRPr lang="en-A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sym typeface="Wingdings"/>
                        </a:rPr>
                        <a:t></a:t>
                      </a:r>
                      <a:endParaRPr lang="en-AU" sz="18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1537">
                <a:tc>
                  <a:txBody>
                    <a:bodyPr/>
                    <a:lstStyle/>
                    <a:p>
                      <a:r>
                        <a:rPr lang="en-AU" sz="1400" b="1" dirty="0" smtClean="0"/>
                        <a:t>Marshall</a:t>
                      </a:r>
                      <a:r>
                        <a:rPr lang="en-AU" sz="1400" b="1" baseline="0" dirty="0" smtClean="0"/>
                        <a:t> </a:t>
                      </a:r>
                      <a:r>
                        <a:rPr lang="en-AU" sz="1400" b="1" baseline="0" dirty="0" err="1" smtClean="0"/>
                        <a:t>Isl</a:t>
                      </a:r>
                      <a:endParaRPr lang="en-A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Water resource management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Water resources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1537">
                <a:tc>
                  <a:txBody>
                    <a:bodyPr/>
                    <a:lstStyle/>
                    <a:p>
                      <a:r>
                        <a:rPr lang="en-AU" sz="1400" b="1" dirty="0" smtClean="0"/>
                        <a:t>Nauru</a:t>
                      </a:r>
                      <a:endParaRPr lang="en-A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b="1" dirty="0" smtClean="0"/>
                        <a:t>Land &amp; marine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b="1" dirty="0" smtClean="0"/>
                        <a:t>Integrated land &amp; marine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sym typeface="Wingdings"/>
                        </a:rPr>
                        <a:t></a:t>
                      </a:r>
                      <a:endParaRPr lang="en-A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8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1537">
                <a:tc>
                  <a:txBody>
                    <a:bodyPr/>
                    <a:lstStyle/>
                    <a:p>
                      <a:r>
                        <a:rPr lang="en-AU" sz="1400" b="1" dirty="0" smtClean="0"/>
                        <a:t>Palau</a:t>
                      </a:r>
                      <a:endParaRPr lang="en-A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Food security, cross sectoral mainstreaming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Coastal resources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sym typeface="Wingdings"/>
                        </a:rPr>
                        <a:t></a:t>
                      </a:r>
                      <a:endParaRPr lang="en-A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1537">
                <a:tc>
                  <a:txBody>
                    <a:bodyPr/>
                    <a:lstStyle/>
                    <a:p>
                      <a:r>
                        <a:rPr lang="en-AU" sz="1400" b="1" dirty="0" smtClean="0"/>
                        <a:t>PNG</a:t>
                      </a:r>
                      <a:endParaRPr lang="en-A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Cross sectoral mainstreaming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Land and coastal resources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b="1" dirty="0" smtClean="0">
                          <a:sym typeface="Wingdings"/>
                        </a:rPr>
                        <a:t>BMU-IKI</a:t>
                      </a:r>
                      <a:endParaRPr lang="en-AU" sz="1400" b="1" dirty="0" smtClean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1537">
                <a:tc>
                  <a:txBody>
                    <a:bodyPr/>
                    <a:lstStyle/>
                    <a:p>
                      <a:r>
                        <a:rPr lang="en-AU" sz="1400" b="1" dirty="0" smtClean="0"/>
                        <a:t>Samoa</a:t>
                      </a:r>
                      <a:endParaRPr lang="en-A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Marine </a:t>
                      </a:r>
                      <a:r>
                        <a:rPr lang="en-AU" sz="1200" b="1" smtClean="0"/>
                        <a:t>resource management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Coastal/marine</a:t>
                      </a:r>
                      <a:r>
                        <a:rPr lang="en-AU" sz="1200" b="1" baseline="0" dirty="0" smtClean="0"/>
                        <a:t> </a:t>
                      </a:r>
                      <a:r>
                        <a:rPr lang="en-AU" sz="1200" b="1" dirty="0" smtClean="0"/>
                        <a:t>resources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sym typeface="Wingdings"/>
                        </a:rPr>
                        <a:t></a:t>
                      </a:r>
                      <a:endParaRPr lang="en-A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sym typeface="Wingdings"/>
                        </a:rPr>
                        <a:t></a:t>
                      </a:r>
                      <a:endParaRPr lang="en-AU" sz="18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1537">
                <a:tc>
                  <a:txBody>
                    <a:bodyPr/>
                    <a:lstStyle/>
                    <a:p>
                      <a:r>
                        <a:rPr lang="en-AU" sz="1400" b="1" dirty="0" smtClean="0"/>
                        <a:t>Solomon </a:t>
                      </a:r>
                      <a:r>
                        <a:rPr lang="en-AU" sz="1400" b="1" dirty="0" err="1" smtClean="0"/>
                        <a:t>Isl</a:t>
                      </a:r>
                      <a:endParaRPr lang="en-A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Cross sectoral mainstreaming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Water resources, coastal resources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b="1" dirty="0" smtClean="0">
                          <a:sym typeface="Wingdings"/>
                        </a:rPr>
                        <a:t>BMU-IKI</a:t>
                      </a:r>
                      <a:endParaRPr lang="en-AU" sz="1400" b="1" dirty="0" smtClean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1537">
                <a:tc>
                  <a:txBody>
                    <a:bodyPr/>
                    <a:lstStyle/>
                    <a:p>
                      <a:r>
                        <a:rPr lang="en-AU" sz="1400" b="1" dirty="0" smtClean="0"/>
                        <a:t>Tonga</a:t>
                      </a:r>
                      <a:endParaRPr lang="en-A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Land based resources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Land resources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sym typeface="Wingdings"/>
                        </a:rPr>
                        <a:t></a:t>
                      </a:r>
                      <a:endParaRPr lang="en-A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sym typeface="Wingdings"/>
                        </a:rPr>
                        <a:t></a:t>
                      </a:r>
                      <a:endParaRPr lang="en-AU" sz="18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1537">
                <a:tc>
                  <a:txBody>
                    <a:bodyPr/>
                    <a:lstStyle/>
                    <a:p>
                      <a:r>
                        <a:rPr lang="en-AU" sz="1400" b="1" dirty="0" smtClean="0"/>
                        <a:t>Tuvalu</a:t>
                      </a:r>
                      <a:endParaRPr lang="en-A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b="1" dirty="0" smtClean="0"/>
                        <a:t>Water resource</a:t>
                      </a:r>
                      <a:r>
                        <a:rPr lang="en-AU" sz="1200" b="1" baseline="0" dirty="0" smtClean="0"/>
                        <a:t> management</a:t>
                      </a:r>
                      <a:endParaRPr lang="en-AU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Marine resources, water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sym typeface="Wingdings"/>
                        </a:rPr>
                        <a:t></a:t>
                      </a:r>
                      <a:endParaRPr lang="en-A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8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30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b="1" dirty="0" smtClean="0"/>
                        <a:t>Vanuatu</a:t>
                      </a:r>
                      <a:endParaRPr lang="en-A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Land based resources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="1" dirty="0" smtClean="0"/>
                        <a:t>Land resources</a:t>
                      </a:r>
                      <a:endParaRPr lang="en-A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sym typeface="Wingdings"/>
                        </a:rPr>
                        <a:t></a:t>
                      </a:r>
                      <a:endParaRPr lang="en-A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sym typeface="Wingdings"/>
                        </a:rPr>
                        <a:t></a:t>
                      </a:r>
                      <a:endParaRPr lang="en-A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sym typeface="Wingdings"/>
                        </a:rPr>
                        <a:t></a:t>
                      </a:r>
                      <a:endParaRPr lang="en-AU" sz="18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b="1" dirty="0" smtClean="0"/>
                        <a:t>BMU-IKI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4"/>
          <p:cNvSpPr>
            <a:spLocks noGrp="1"/>
          </p:cNvSpPr>
          <p:nvPr>
            <p:ph idx="1"/>
          </p:nvPr>
        </p:nvSpPr>
        <p:spPr>
          <a:xfrm>
            <a:off x="1039813" y="1698625"/>
            <a:ext cx="7034212" cy="4522788"/>
          </a:xfrm>
        </p:spPr>
        <p:txBody>
          <a:bodyPr/>
          <a:lstStyle/>
          <a:p>
            <a:endParaRPr lang="en-AU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96185"/>
            <a:ext cx="3621088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4363" y="0"/>
            <a:ext cx="3846512" cy="5495925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5513" y="1955800"/>
            <a:ext cx="3138487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968375"/>
            <a:ext cx="2921000" cy="465138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AU" sz="3600" dirty="0">
                <a:solidFill>
                  <a:schemeClr val="tx1"/>
                </a:solidFill>
              </a:rPr>
              <a:t>Fiji major outputs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40517"/>
            <a:ext cx="3471863" cy="4903788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3479800" y="1432483"/>
            <a:ext cx="283845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0363" indent="-360363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AU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Forest policy 2009</a:t>
            </a:r>
          </a:p>
          <a:p>
            <a:pPr marL="360363" indent="-360363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GB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  <a:cs typeface="Tahoma" pitchFamily="34" charset="0"/>
              </a:rPr>
              <a:t>Collaboration with FAO</a:t>
            </a:r>
          </a:p>
          <a:p>
            <a:pPr marL="360363" indent="-360363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AU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Environment Management Act 2010</a:t>
            </a:r>
          </a:p>
          <a:p>
            <a:pPr marL="360363" indent="-360363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AU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Draft National Water Policy, 2010</a:t>
            </a:r>
          </a:p>
          <a:p>
            <a:pPr marL="360363" indent="-360363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AU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  <a:cs typeface="Tahoma" pitchFamily="34" charset="0"/>
              </a:rPr>
              <a:t>National CC Adaptation Strategy</a:t>
            </a:r>
            <a:endParaRPr lang="en-GB" sz="1400" b="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  <a:cs typeface="Tahoma" pitchFamily="34" charset="0"/>
            </a:endParaRPr>
          </a:p>
          <a:p>
            <a:pPr marL="360363" indent="-360363">
              <a:spcAft>
                <a:spcPts val="1200"/>
              </a:spcAft>
              <a:buFont typeface="Arial" pitchFamily="34" charset="0"/>
              <a:buChar char="•"/>
              <a:defRPr/>
            </a:pPr>
            <a:endParaRPr lang="en-GB" sz="1400" dirty="0">
              <a:latin typeface="Tahoma" pitchFamily="34" charset="0"/>
              <a:cs typeface="Tahoma" pitchFamily="34" charset="0"/>
            </a:endParaRPr>
          </a:p>
          <a:p>
            <a:pPr marL="360363" indent="-360363">
              <a:spcAft>
                <a:spcPts val="1200"/>
              </a:spcAft>
              <a:buFont typeface="Arial" pitchFamily="34" charset="0"/>
              <a:buChar char="•"/>
              <a:defRPr/>
            </a:pPr>
            <a:endParaRPr lang="en-GB" sz="14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0300" y="4019268"/>
            <a:ext cx="24003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5863" y="1412875"/>
            <a:ext cx="2770187" cy="3917950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36177" y="860612"/>
            <a:ext cx="31464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AU" sz="3600" dirty="0">
                <a:solidFill>
                  <a:schemeClr val="tx1"/>
                </a:solidFill>
              </a:rPr>
              <a:t>Tonga major outputs</a:t>
            </a: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4067175" y="5819775"/>
            <a:ext cx="26193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>
                <a:solidFill>
                  <a:srgbClr val="CE7E42"/>
                </a:solidFill>
                <a:hlinkClick r:id="rId6"/>
              </a:rPr>
              <a:t>www.mecc.gov.to</a:t>
            </a:r>
            <a:r>
              <a:rPr lang="en-AU">
                <a:solidFill>
                  <a:srgbClr val="CE7E42"/>
                </a:solidFill>
              </a:rPr>
              <a:t> 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01706" y="2191872"/>
            <a:ext cx="8942294" cy="4029542"/>
          </a:xfrm>
        </p:spPr>
        <p:txBody>
          <a:bodyPr/>
          <a:lstStyle/>
          <a:p>
            <a:pPr>
              <a:buNone/>
            </a:pPr>
            <a:r>
              <a:rPr lang="de-DE" sz="2800" b="1" dirty="0" smtClean="0"/>
              <a:t>Programmatic approach in the Solomon Islands &amp; Kiribati</a:t>
            </a:r>
          </a:p>
          <a:p>
            <a:r>
              <a:rPr lang="de-DE" sz="2800" b="1" dirty="0" smtClean="0"/>
              <a:t>Choiseul in Solomons: </a:t>
            </a:r>
            <a:endParaRPr lang="de-DE" sz="2800" dirty="0" smtClean="0"/>
          </a:p>
          <a:p>
            <a:pPr>
              <a:buNone/>
            </a:pPr>
            <a:r>
              <a:rPr lang="de-DE" sz="2800" dirty="0" smtClean="0"/>
              <a:t>	</a:t>
            </a:r>
            <a:r>
              <a:rPr lang="de-DE" sz="2800" b="1" dirty="0" smtClean="0"/>
              <a:t>Integrated &amp; Ridge to Reef adaptation approach of SPC, SPREP</a:t>
            </a:r>
            <a:r>
              <a:rPr lang="de-DE" sz="2800" b="1" dirty="0"/>
              <a:t>, USAID, </a:t>
            </a:r>
            <a:r>
              <a:rPr lang="de-DE" sz="2800" b="1" dirty="0" smtClean="0"/>
              <a:t>DFAT, TNC , UNDP &amp; GIZ</a:t>
            </a:r>
          </a:p>
          <a:p>
            <a:r>
              <a:rPr lang="de-DE" sz="2800" b="1" dirty="0" smtClean="0"/>
              <a:t>Abaiang in Kiribati: Programmatic  collaboration of SPC, SPREP, USAID, GIZ</a:t>
            </a:r>
          </a:p>
        </p:txBody>
      </p:sp>
      <p:sp>
        <p:nvSpPr>
          <p:cNvPr id="2048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2CB7326-4490-4529-984D-BFB802AE2BDB}" type="datetime1">
              <a:rPr lang="de-DE" smtClean="0">
                <a:latin typeface="Arial" pitchFamily="34" charset="0"/>
                <a:cs typeface="Arial" pitchFamily="34" charset="0"/>
              </a:rPr>
              <a:pPr/>
              <a:t>16.01.2015</a:t>
            </a:fld>
            <a:endParaRPr lang="de-DE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Pentagon 4"/>
          <p:cNvSpPr/>
          <p:nvPr/>
        </p:nvSpPr>
        <p:spPr>
          <a:xfrm>
            <a:off x="1147763" y="976313"/>
            <a:ext cx="7150100" cy="8699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65872" tIns="76200" rIns="142240" bIns="76200" spcCol="1270" anchor="ctr"/>
          <a:lstStyle/>
          <a:p>
            <a:pPr defTabSz="889000" eaLnBrk="0" hangingPunct="0">
              <a:lnSpc>
                <a:spcPct val="90000"/>
              </a:lnSpc>
              <a:spcAft>
                <a:spcPct val="35000"/>
              </a:spcAft>
              <a:defRPr/>
            </a:pPr>
            <a:endParaRPr lang="en-AU" sz="2800" dirty="0">
              <a:solidFill>
                <a:schemeClr val="tx1"/>
              </a:solidFill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260382" y="1068575"/>
            <a:ext cx="7483475" cy="1060450"/>
            <a:chOff x="804033" y="820749"/>
            <a:chExt cx="7484084" cy="1060975"/>
          </a:xfrm>
          <a:solidFill>
            <a:schemeClr val="accent6">
              <a:lumMod val="90000"/>
            </a:schemeClr>
          </a:solidFill>
        </p:grpSpPr>
        <p:sp>
          <p:nvSpPr>
            <p:cNvPr id="15" name="Pentagon 14"/>
            <p:cNvSpPr/>
            <p:nvPr/>
          </p:nvSpPr>
          <p:spPr>
            <a:xfrm rot="10800000">
              <a:off x="804033" y="820749"/>
              <a:ext cx="7484084" cy="1060975"/>
            </a:xfrm>
            <a:prstGeom prst="homePlat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Pentagon 4"/>
            <p:cNvSpPr/>
            <p:nvPr/>
          </p:nvSpPr>
          <p:spPr>
            <a:xfrm>
              <a:off x="1273971" y="927164"/>
              <a:ext cx="6928414" cy="89102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65872" tIns="76200" rIns="142240" bIns="76200" spcCol="1270" anchor="ctr"/>
            <a:lstStyle/>
            <a:p>
              <a:pPr eaLnBrk="0" hangingPunct="0">
                <a:defRPr/>
              </a:pPr>
              <a:r>
                <a:rPr lang="en-GB" sz="2800" dirty="0" smtClean="0">
                  <a:solidFill>
                    <a:schemeClr val="tx1"/>
                  </a:solidFill>
                </a:rPr>
                <a:t>3</a:t>
              </a:r>
              <a:r>
                <a:rPr lang="en-GB" sz="2800" dirty="0">
                  <a:solidFill>
                    <a:schemeClr val="tx1"/>
                  </a:solidFill>
                </a:rPr>
                <a:t>. Implementing adaptation and mitigation measures </a:t>
              </a:r>
              <a:endParaRPr lang="en-AU" sz="2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Oval 17"/>
          <p:cNvSpPr/>
          <p:nvPr/>
        </p:nvSpPr>
        <p:spPr>
          <a:xfrm>
            <a:off x="638175" y="1140852"/>
            <a:ext cx="925513" cy="925512"/>
          </a:xfrm>
          <a:prstGeom prst="ellipse">
            <a:avLst/>
          </a:prstGeom>
          <a:blipFill rotWithShape="0">
            <a:blip r:embed="rId3" cstate="email"/>
            <a:stretch>
              <a:fillRect/>
            </a:stretch>
          </a:blip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 rot="1835113">
            <a:off x="1409700" y="3044825"/>
            <a:ext cx="828675" cy="3413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99409" y="1003486"/>
            <a:ext cx="860425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6E6452"/>
                </a:solidFill>
                <a:latin typeface="+mn-lt"/>
                <a:cs typeface="+mn-cs"/>
              </a:rPr>
              <a:t>Integrated approach in Choiseul</a:t>
            </a:r>
            <a:r>
              <a:rPr lang="en-US" sz="2400" dirty="0" smtClean="0">
                <a:solidFill>
                  <a:srgbClr val="6E6452"/>
                </a:solidFill>
                <a:latin typeface="+mn-lt"/>
                <a:cs typeface="+mn-cs"/>
              </a:rPr>
              <a:t>  </a:t>
            </a:r>
            <a:endParaRPr lang="en-GB" sz="2400" dirty="0">
              <a:solidFill>
                <a:srgbClr val="6E6452"/>
              </a:solidFill>
              <a:latin typeface="+mn-lt"/>
              <a:cs typeface="+mn-cs"/>
            </a:endParaRPr>
          </a:p>
        </p:txBody>
      </p:sp>
      <p:sp>
        <p:nvSpPr>
          <p:cNvPr id="17412" name="Content Placeholder 2"/>
          <p:cNvSpPr txBox="1">
            <a:spLocks/>
          </p:cNvSpPr>
          <p:nvPr/>
        </p:nvSpPr>
        <p:spPr bwMode="auto">
          <a:xfrm>
            <a:off x="5076825" y="1700213"/>
            <a:ext cx="3887788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9388" indent="-179388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6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Local name: </a:t>
            </a:r>
            <a:r>
              <a:rPr lang="en-US" sz="160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>Lauru</a:t>
            </a:r>
          </a:p>
          <a:p>
            <a:pPr marL="179388" indent="-179388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6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Land area: </a:t>
            </a:r>
            <a:r>
              <a:rPr lang="en-US" sz="160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>Main island (3,106 km</a:t>
            </a:r>
            <a:r>
              <a:rPr lang="en-US" sz="1600" baseline="3000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>2)</a:t>
            </a:r>
            <a:r>
              <a:rPr lang="en-US" sz="160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>, two small islands Wagina and Rob Roy</a:t>
            </a:r>
          </a:p>
          <a:p>
            <a:pPr marL="179388" indent="-179388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6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Population: </a:t>
            </a:r>
            <a:r>
              <a:rPr lang="en-US" sz="160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>26,372 (2009), Melanesians and resettled Micronesians </a:t>
            </a:r>
          </a:p>
          <a:p>
            <a:pPr marL="179388" indent="-179388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6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Capital: </a:t>
            </a:r>
            <a:r>
              <a:rPr lang="en-US" sz="160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>Provincial headquarters on Taro Island</a:t>
            </a:r>
          </a:p>
          <a:p>
            <a:pPr marL="179388" indent="-179388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6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Wards: </a:t>
            </a:r>
            <a:r>
              <a:rPr lang="en-US" sz="160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>14, each with an elected member to the Provincial Assembly (headed by Premier)</a:t>
            </a:r>
          </a:p>
          <a:p>
            <a:pPr marL="179388" indent="-179388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6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Economy: </a:t>
            </a:r>
            <a:r>
              <a:rPr lang="en-US" sz="160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>logging, income at community level - copra, local sale of root crops and fish, small scale  sawmilling, seaweed farming &amp; mining </a:t>
            </a: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628775"/>
            <a:ext cx="467995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>
            <a:lum bright="-10000"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636" y="1196975"/>
            <a:ext cx="7207623" cy="5405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95284" y="5154545"/>
            <a:ext cx="3926540" cy="707886"/>
          </a:xfrm>
          <a:prstGeom prst="rect">
            <a:avLst/>
          </a:prstGeom>
          <a:solidFill>
            <a:srgbClr val="6E6452">
              <a:alpha val="60000"/>
            </a:srgbClr>
          </a:solidFill>
        </p:spPr>
        <p:txBody>
          <a:bodyPr wrap="square" rtlCol="0">
            <a:spAutoFit/>
          </a:bodyPr>
          <a:lstStyle/>
          <a:p>
            <a:r>
              <a:rPr lang="en-AU" sz="4000" dirty="0" smtClean="0">
                <a:solidFill>
                  <a:schemeClr val="bg1"/>
                </a:solidFill>
              </a:rPr>
              <a:t>    Thank You</a:t>
            </a:r>
            <a:endParaRPr lang="en-A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1031875" y="941388"/>
            <a:ext cx="7034213" cy="617537"/>
          </a:xfrm>
        </p:spPr>
        <p:txBody>
          <a:bodyPr/>
          <a:lstStyle/>
          <a:p>
            <a:pPr algn="ctr"/>
            <a:r>
              <a:rPr lang="en-AU" sz="3600" b="1" dirty="0" smtClean="0">
                <a:latin typeface="Calibri" pitchFamily="34" charset="0"/>
              </a:rPr>
              <a:t>Overview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561348" y="1694328"/>
            <a:ext cx="8093554" cy="4314433"/>
          </a:xfrm>
        </p:spPr>
        <p:txBody>
          <a:bodyPr/>
          <a:lstStyle/>
          <a:p>
            <a:pPr marL="514350" indent="-514350"/>
            <a:r>
              <a:rPr lang="en-AU" sz="3200" b="1" dirty="0" smtClean="0">
                <a:latin typeface="Calibri" pitchFamily="34" charset="0"/>
              </a:rPr>
              <a:t>Challenges</a:t>
            </a:r>
          </a:p>
          <a:p>
            <a:pPr marL="514350" indent="-514350"/>
            <a:r>
              <a:rPr lang="en-AU" sz="3200" b="1" dirty="0" smtClean="0">
                <a:latin typeface="Calibri" pitchFamily="34" charset="0"/>
              </a:rPr>
              <a:t>CC Impacts</a:t>
            </a:r>
          </a:p>
          <a:p>
            <a:pPr marL="514350" indent="-514350"/>
            <a:r>
              <a:rPr lang="en-AU" sz="3200" b="1" dirty="0" smtClean="0">
                <a:latin typeface="Calibri" pitchFamily="34" charset="0"/>
              </a:rPr>
              <a:t>GIZ Projects</a:t>
            </a:r>
          </a:p>
          <a:p>
            <a:pPr marL="514350" indent="-514350"/>
            <a:r>
              <a:rPr lang="en-AU" sz="3200" b="1" dirty="0" smtClean="0">
                <a:latin typeface="Calibri" pitchFamily="34" charset="0"/>
              </a:rPr>
              <a:t>CCCPIR - quick facts</a:t>
            </a:r>
          </a:p>
          <a:p>
            <a:pPr marL="514350" indent="-514350"/>
            <a:r>
              <a:rPr lang="en-US" sz="3200" b="1" dirty="0" err="1" smtClean="0">
                <a:latin typeface="Calibri" pitchFamily="34" charset="0"/>
              </a:rPr>
              <a:t>Programme</a:t>
            </a:r>
            <a:r>
              <a:rPr lang="en-US" sz="3200" b="1" dirty="0" smtClean="0">
                <a:latin typeface="Calibri" pitchFamily="34" charset="0"/>
              </a:rPr>
              <a:t> structure</a:t>
            </a:r>
          </a:p>
          <a:p>
            <a:pPr marL="514350" indent="-514350"/>
            <a:r>
              <a:rPr lang="en-US" sz="3200" b="1" dirty="0" smtClean="0">
                <a:latin typeface="Calibri" pitchFamily="34" charset="0"/>
              </a:rPr>
              <a:t>Recent achievements </a:t>
            </a:r>
          </a:p>
        </p:txBody>
      </p:sp>
      <p:sp>
        <p:nvSpPr>
          <p:cNvPr id="1536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756400" y="6602413"/>
            <a:ext cx="1295400" cy="461962"/>
          </a:xfrm>
          <a:noFill/>
        </p:spPr>
        <p:txBody>
          <a:bodyPr/>
          <a:lstStyle/>
          <a:p>
            <a:r>
              <a:rPr lang="de-DE" dirty="0">
                <a:latin typeface="Arial" pitchFamily="34" charset="0"/>
                <a:cs typeface="Arial" pitchFamily="34" charset="0"/>
              </a:rPr>
              <a:t>16.02.2011</a:t>
            </a:r>
          </a:p>
          <a:p>
            <a:endParaRPr lang="de-DE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874" y="2312894"/>
            <a:ext cx="4028697" cy="302152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004981" y="887507"/>
            <a:ext cx="7034213" cy="94036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AU" sz="3600" b="1" dirty="0" smtClean="0"/>
              <a:t>Challenges</a:t>
            </a:r>
            <a:endParaRPr lang="en-AU" sz="3600" b="1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37403" y="1573306"/>
            <a:ext cx="8256588" cy="4876707"/>
          </a:xfrm>
        </p:spPr>
        <p:txBody>
          <a:bodyPr/>
          <a:lstStyle/>
          <a:p>
            <a:pPr eaLnBrk="1" hangingPunct="1"/>
            <a:r>
              <a:rPr lang="en-AU" sz="3200" b="1" dirty="0" smtClean="0"/>
              <a:t>Population increase (Melanesia)</a:t>
            </a:r>
          </a:p>
          <a:p>
            <a:pPr eaLnBrk="1" hangingPunct="1"/>
            <a:r>
              <a:rPr lang="en-AU" sz="3200" b="1" dirty="0" smtClean="0"/>
              <a:t>Weak economies</a:t>
            </a:r>
          </a:p>
          <a:p>
            <a:pPr eaLnBrk="1" hangingPunct="1"/>
            <a:r>
              <a:rPr lang="en-AU" sz="3200" b="1" dirty="0" smtClean="0"/>
              <a:t>Unsustainable use of natural resources</a:t>
            </a:r>
          </a:p>
          <a:p>
            <a:pPr eaLnBrk="1" hangingPunct="1"/>
            <a:r>
              <a:rPr lang="en-AU" sz="3200" b="1" dirty="0" smtClean="0"/>
              <a:t>Governance</a:t>
            </a:r>
          </a:p>
          <a:p>
            <a:pPr eaLnBrk="1" hangingPunct="1"/>
            <a:r>
              <a:rPr lang="en-AU" sz="3200" b="1" dirty="0" smtClean="0"/>
              <a:t>Health (NCD)</a:t>
            </a:r>
          </a:p>
          <a:p>
            <a:r>
              <a:rPr lang="en-AU" sz="3200" b="1" dirty="0" smtClean="0"/>
              <a:t>Energy dependent on imported oil</a:t>
            </a:r>
          </a:p>
          <a:p>
            <a:pPr eaLnBrk="1" hangingPunct="1"/>
            <a:r>
              <a:rPr lang="en-AU" sz="3200" b="1" dirty="0" smtClean="0"/>
              <a:t>High transport costs</a:t>
            </a:r>
          </a:p>
          <a:p>
            <a:pPr eaLnBrk="1" hangingPunct="1"/>
            <a:r>
              <a:rPr lang="en-AU" sz="3200" b="1" dirty="0" smtClean="0"/>
              <a:t>Climate change</a:t>
            </a:r>
          </a:p>
          <a:p>
            <a:pPr eaLnBrk="1" hangingPunct="1"/>
            <a:endParaRPr lang="en-AU" sz="3200" b="1" dirty="0" smtClean="0"/>
          </a:p>
        </p:txBody>
      </p:sp>
      <p:sp>
        <p:nvSpPr>
          <p:cNvPr id="614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756400" y="6602413"/>
            <a:ext cx="1295400" cy="461962"/>
          </a:xfrm>
          <a:noFill/>
        </p:spPr>
        <p:txBody>
          <a:bodyPr/>
          <a:lstStyle/>
          <a:p>
            <a:r>
              <a:rPr lang="de-DE" smtClean="0">
                <a:latin typeface="Arial" pitchFamily="34" charset="0"/>
                <a:cs typeface="Arial" pitchFamily="34" charset="0"/>
              </a:rPr>
              <a:t>16.02.2011</a:t>
            </a:r>
          </a:p>
          <a:p>
            <a:endParaRPr lang="de-DE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86310" y="1223777"/>
            <a:ext cx="8582025" cy="617537"/>
          </a:xfrm>
        </p:spPr>
        <p:txBody>
          <a:bodyPr/>
          <a:lstStyle/>
          <a:p>
            <a:pPr algn="ctr" eaLnBrk="1" hangingPunct="1"/>
            <a:r>
              <a:rPr lang="en-AU" sz="3600" b="1" dirty="0" smtClean="0"/>
              <a:t>Temperature changes in the Pacific</a:t>
            </a:r>
            <a:r>
              <a:rPr lang="en-AU" b="1" dirty="0" smtClean="0"/>
              <a:t/>
            </a:r>
            <a:br>
              <a:rPr lang="en-AU" b="1" dirty="0" smtClean="0"/>
            </a:br>
            <a:endParaRPr lang="en-AU" b="1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039813" y="2097088"/>
            <a:ext cx="7542212" cy="4124325"/>
          </a:xfrm>
        </p:spPr>
        <p:txBody>
          <a:bodyPr/>
          <a:lstStyle/>
          <a:p>
            <a:pPr eaLnBrk="1" hangingPunct="1"/>
            <a:r>
              <a:rPr lang="en-AU" b="1" smtClean="0"/>
              <a:t>Average t change 0.1-0.2° C / decade since 1970</a:t>
            </a:r>
          </a:p>
        </p:txBody>
      </p:sp>
      <p:sp>
        <p:nvSpPr>
          <p:cNvPr id="1229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B457712-4C65-42BC-AEE5-B12DC51F2262}" type="datetime1">
              <a:rPr lang="de-DE" smtClean="0">
                <a:latin typeface="Arial" pitchFamily="34" charset="0"/>
              </a:rPr>
              <a:pPr>
                <a:defRPr/>
              </a:pPr>
              <a:t>16.01.2015</a:t>
            </a:fld>
            <a:endParaRPr lang="de-DE" smtClean="0">
              <a:latin typeface="Arial" pitchFamily="34" charset="0"/>
            </a:endParaRPr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700" y="3011488"/>
            <a:ext cx="4054475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1225" y="2992438"/>
            <a:ext cx="4148138" cy="310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23825" y="1183435"/>
            <a:ext cx="9020175" cy="617537"/>
          </a:xfrm>
        </p:spPr>
        <p:txBody>
          <a:bodyPr/>
          <a:lstStyle/>
          <a:p>
            <a:pPr algn="ctr" eaLnBrk="1" hangingPunct="1"/>
            <a:r>
              <a:rPr lang="en-AU" sz="3600" b="1" dirty="0" smtClean="0"/>
              <a:t>Changing rainfall patterns in the Pacific</a:t>
            </a:r>
            <a:r>
              <a:rPr lang="en-AU" sz="3600" dirty="0" smtClean="0"/>
              <a:t/>
            </a:r>
            <a:br>
              <a:rPr lang="en-AU" sz="3600" dirty="0" smtClean="0"/>
            </a:br>
            <a:endParaRPr lang="en-AU" sz="3600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1039813" y="2117725"/>
            <a:ext cx="7034212" cy="4103688"/>
          </a:xfrm>
        </p:spPr>
        <p:txBody>
          <a:bodyPr/>
          <a:lstStyle/>
          <a:p>
            <a:pPr eaLnBrk="1" hangingPunct="1"/>
            <a:r>
              <a:rPr lang="en-AU" sz="2000" b="1" dirty="0" smtClean="0"/>
              <a:t>Varies across the region - complex picture</a:t>
            </a:r>
          </a:p>
          <a:p>
            <a:pPr eaLnBrk="1" hangingPunct="1"/>
            <a:r>
              <a:rPr lang="en-AU" sz="2000" b="1" dirty="0" smtClean="0"/>
              <a:t>Southwest Pacific 15 % drier</a:t>
            </a:r>
          </a:p>
          <a:p>
            <a:pPr eaLnBrk="1" hangingPunct="1"/>
            <a:r>
              <a:rPr lang="en-AU" sz="2000" b="1" dirty="0" smtClean="0"/>
              <a:t>Central Equatorial Pacific 10-15% wetter</a:t>
            </a:r>
          </a:p>
          <a:p>
            <a:pPr eaLnBrk="1" hangingPunct="1">
              <a:buFont typeface="Wingdings" pitchFamily="2" charset="2"/>
              <a:buNone/>
            </a:pPr>
            <a:endParaRPr lang="en-AU" dirty="0" smtClean="0"/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6E4C710-DE28-47F1-A2F3-FCD75DA3BCC1}" type="datetime1">
              <a:rPr lang="de-DE" smtClean="0">
                <a:latin typeface="Arial" pitchFamily="34" charset="0"/>
              </a:rPr>
              <a:pPr>
                <a:defRPr/>
              </a:pPr>
              <a:t>16.01.2015</a:t>
            </a:fld>
            <a:endParaRPr lang="de-DE" smtClean="0">
              <a:latin typeface="Arial" pitchFamily="34" charset="0"/>
            </a:endParaRP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3892550"/>
            <a:ext cx="3344863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2213" y="3871913"/>
            <a:ext cx="3325812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23850" y="941388"/>
            <a:ext cx="8362950" cy="617537"/>
          </a:xfrm>
        </p:spPr>
        <p:txBody>
          <a:bodyPr/>
          <a:lstStyle/>
          <a:p>
            <a:pPr algn="ctr" eaLnBrk="1" hangingPunct="1"/>
            <a:r>
              <a:rPr lang="en-AU" sz="3600" b="1" dirty="0" smtClean="0"/>
              <a:t>Regional variability of sea-level rise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039813" y="1698625"/>
            <a:ext cx="7034212" cy="4522788"/>
          </a:xfrm>
        </p:spPr>
        <p:txBody>
          <a:bodyPr/>
          <a:lstStyle/>
          <a:p>
            <a:pPr eaLnBrk="1" hangingPunct="1"/>
            <a:endParaRPr lang="en-AU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E0B638F-88BB-42FD-817A-698EF610A110}" type="datetime1">
              <a:rPr lang="de-DE" smtClean="0">
                <a:latin typeface="Arial" pitchFamily="34" charset="0"/>
              </a:rPr>
              <a:pPr>
                <a:defRPr/>
              </a:pPr>
              <a:t>16.01.2015</a:t>
            </a:fld>
            <a:endParaRPr lang="de-DE" smtClean="0">
              <a:latin typeface="Arial" pitchFamily="34" charset="0"/>
            </a:endParaRPr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850" y="1562100"/>
            <a:ext cx="8118475" cy="4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5"/>
          <p:cNvSpPr txBox="1">
            <a:spLocks noChangeArrowheads="1"/>
          </p:cNvSpPr>
          <p:nvPr/>
        </p:nvSpPr>
        <p:spPr bwMode="auto">
          <a:xfrm>
            <a:off x="7851775" y="6340475"/>
            <a:ext cx="12922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AU" sz="1000" b="0">
                <a:solidFill>
                  <a:schemeClr val="tx1"/>
                </a:solidFill>
              </a:rPr>
              <a:t>PCCSP, 2010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8224" y="4262718"/>
            <a:ext cx="3415552" cy="43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779929" y="5967259"/>
            <a:ext cx="380551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chemeClr val="tx1"/>
                </a:solidFill>
              </a:rPr>
              <a:t>Regional distribution of sea-level rise measured by satellite altimeters from January 1993 to December 2009.</a:t>
            </a:r>
            <a:endParaRPr lang="en-AU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031875" y="1048870"/>
            <a:ext cx="7034213" cy="631078"/>
          </a:xfrm>
        </p:spPr>
        <p:txBody>
          <a:bodyPr/>
          <a:lstStyle/>
          <a:p>
            <a:pPr algn="ctr" eaLnBrk="1" hangingPunct="1"/>
            <a:r>
              <a:rPr lang="en-AU" sz="3600" b="1" dirty="0" smtClean="0"/>
              <a:t>Impacts of climate change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03412" y="1815352"/>
            <a:ext cx="8296835" cy="4621213"/>
          </a:xfrm>
        </p:spPr>
        <p:txBody>
          <a:bodyPr/>
          <a:lstStyle/>
          <a:p>
            <a:pPr eaLnBrk="1" hangingPunct="1"/>
            <a:r>
              <a:rPr lang="en-AU" sz="2800" b="1" dirty="0" smtClean="0"/>
              <a:t>Temperature increase</a:t>
            </a:r>
          </a:p>
          <a:p>
            <a:pPr eaLnBrk="1" hangingPunct="1"/>
            <a:r>
              <a:rPr lang="en-AU" sz="2800" b="1" dirty="0" smtClean="0"/>
              <a:t>More hot days  &amp; dry spells</a:t>
            </a:r>
          </a:p>
          <a:p>
            <a:pPr eaLnBrk="1" hangingPunct="1"/>
            <a:r>
              <a:rPr lang="en-AU" sz="2800" b="1" dirty="0" smtClean="0"/>
              <a:t>Changing rainfalls</a:t>
            </a:r>
          </a:p>
          <a:p>
            <a:pPr eaLnBrk="1" hangingPunct="1"/>
            <a:r>
              <a:rPr lang="en-AU" sz="2800" b="1" dirty="0" smtClean="0"/>
              <a:t>More &amp; stronger rainfalls</a:t>
            </a:r>
          </a:p>
          <a:p>
            <a:pPr eaLnBrk="1" hangingPunct="1"/>
            <a:r>
              <a:rPr lang="en-AU" sz="2800" b="1" dirty="0" smtClean="0"/>
              <a:t>Increased cyclone intensity</a:t>
            </a:r>
          </a:p>
          <a:p>
            <a:pPr eaLnBrk="1" hangingPunct="1"/>
            <a:r>
              <a:rPr lang="en-AU" sz="2800" b="1" dirty="0" smtClean="0"/>
              <a:t>Sea level rise 6 mm/year</a:t>
            </a:r>
          </a:p>
          <a:p>
            <a:pPr eaLnBrk="1" hangingPunct="1"/>
            <a:r>
              <a:rPr lang="en-AU" sz="2800" b="1" dirty="0" smtClean="0"/>
              <a:t>Warming of oceans</a:t>
            </a:r>
          </a:p>
          <a:p>
            <a:pPr eaLnBrk="1" hangingPunct="1"/>
            <a:r>
              <a:rPr lang="en-AU" sz="2800" b="1" dirty="0" smtClean="0"/>
              <a:t>Acidification of oceans</a:t>
            </a:r>
          </a:p>
        </p:txBody>
      </p:sp>
      <p:sp>
        <p:nvSpPr>
          <p:cNvPr id="717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756400" y="6602413"/>
            <a:ext cx="1295400" cy="461962"/>
          </a:xfrm>
          <a:noFill/>
        </p:spPr>
        <p:txBody>
          <a:bodyPr/>
          <a:lstStyle/>
          <a:p>
            <a:r>
              <a:rPr lang="de-DE" smtClean="0">
                <a:latin typeface="Arial" pitchFamily="34" charset="0"/>
                <a:cs typeface="Arial" pitchFamily="34" charset="0"/>
              </a:rPr>
              <a:t>16.02.2011</a:t>
            </a:r>
          </a:p>
          <a:p>
            <a:endParaRPr lang="de-DE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031875" y="941388"/>
            <a:ext cx="7845425" cy="617537"/>
          </a:xfrm>
        </p:spPr>
        <p:txBody>
          <a:bodyPr/>
          <a:lstStyle/>
          <a:p>
            <a:pPr eaLnBrk="1" hangingPunct="1"/>
            <a:r>
              <a:rPr lang="en-AU" sz="3600" b="1" dirty="0" smtClean="0"/>
              <a:t>Vulnerabilities of Pacific islands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698625"/>
            <a:ext cx="8953500" cy="4522788"/>
          </a:xfrm>
        </p:spPr>
        <p:txBody>
          <a:bodyPr/>
          <a:lstStyle/>
          <a:p>
            <a:pPr marL="484188" indent="-484188" eaLnBrk="1" hangingPunct="1"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2400" b="1" dirty="0" smtClean="0"/>
              <a:t>Specific physical &amp; economic characteristics  of  SIDS increase vulnerability </a:t>
            </a:r>
          </a:p>
          <a:p>
            <a:pPr marL="484188" indent="-484188" eaLnBrk="1" hangingPunct="1"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2400" b="1" dirty="0" smtClean="0"/>
              <a:t>Small economies more exposed to external shocks associated with extreme events</a:t>
            </a:r>
          </a:p>
          <a:p>
            <a:pPr marL="484188" indent="-484188" eaLnBrk="1" hangingPunct="1"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2400" b="1" dirty="0" smtClean="0"/>
              <a:t>Highly dependent on </a:t>
            </a:r>
            <a:r>
              <a:rPr lang="en-US" sz="2400" b="1" dirty="0" smtClean="0">
                <a:solidFill>
                  <a:srgbClr val="FF0000"/>
                </a:solidFill>
              </a:rPr>
              <a:t>natural ecosystems </a:t>
            </a:r>
            <a:r>
              <a:rPr lang="en-US" sz="2400" b="1" dirty="0" smtClean="0"/>
              <a:t>for </a:t>
            </a:r>
            <a:r>
              <a:rPr lang="en-US" sz="2400" b="1" dirty="0" smtClean="0">
                <a:solidFill>
                  <a:srgbClr val="FF0000"/>
                </a:solidFill>
              </a:rPr>
              <a:t>livelihoods</a:t>
            </a:r>
          </a:p>
          <a:p>
            <a:pPr marL="484188" indent="-484188" eaLnBrk="1" hangingPunct="1"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2400" b="1" dirty="0" smtClean="0"/>
              <a:t>Population &amp; economic infrastructure in coastal regions</a:t>
            </a:r>
          </a:p>
          <a:p>
            <a:pPr eaLnBrk="1" hangingPunct="1">
              <a:defRPr/>
            </a:pPr>
            <a:endParaRPr lang="en-AU" dirty="0"/>
          </a:p>
        </p:txBody>
      </p:sp>
      <p:sp>
        <p:nvSpPr>
          <p:cNvPr id="1843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49111BA-70B4-49F5-BF9A-9A39A2DAA18A}" type="datetime1">
              <a:rPr lang="de-DE" smtClean="0">
                <a:latin typeface="Arial" pitchFamily="34" charset="0"/>
              </a:rPr>
              <a:pPr>
                <a:defRPr/>
              </a:pPr>
              <a:t>16.01.2015</a:t>
            </a:fld>
            <a:endParaRPr lang="de-DE" smtClean="0">
              <a:latin typeface="Arial" pitchFamily="34" charset="0"/>
            </a:endParaRPr>
          </a:p>
        </p:txBody>
      </p:sp>
      <p:pic>
        <p:nvPicPr>
          <p:cNvPr id="21509" name="Picture 4" descr="DSC_115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836" y="4666129"/>
            <a:ext cx="2537198" cy="18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5" descr="DSC_062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2484" y="4639236"/>
            <a:ext cx="2743200" cy="194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 descr="DSC_0666-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797" y="4652683"/>
            <a:ext cx="2862262" cy="1938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991534" y="1250576"/>
            <a:ext cx="7034213" cy="631078"/>
          </a:xfrm>
        </p:spPr>
        <p:txBody>
          <a:bodyPr/>
          <a:lstStyle/>
          <a:p>
            <a:pPr algn="ctr" eaLnBrk="1" hangingPunct="1"/>
            <a:r>
              <a:rPr lang="en-AU" sz="3600" b="1" dirty="0" smtClean="0"/>
              <a:t>German TC in the Pacific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03412" y="2447366"/>
            <a:ext cx="8296835" cy="3348318"/>
          </a:xfrm>
        </p:spPr>
        <p:txBody>
          <a:bodyPr/>
          <a:lstStyle/>
          <a:p>
            <a:pPr eaLnBrk="1" hangingPunct="1"/>
            <a:r>
              <a:rPr lang="en-AU" sz="3200" b="1" dirty="0" smtClean="0"/>
              <a:t>Plant Protection	(1974 – 1985)</a:t>
            </a:r>
          </a:p>
          <a:p>
            <a:pPr eaLnBrk="1" hangingPunct="1"/>
            <a:r>
              <a:rPr lang="en-AU" sz="3200" b="1" dirty="0" smtClean="0"/>
              <a:t>Forestry			(1986 – 2006)</a:t>
            </a:r>
          </a:p>
          <a:p>
            <a:pPr eaLnBrk="1" hangingPunct="1"/>
            <a:r>
              <a:rPr lang="en-AU" sz="3200" b="1" dirty="0" smtClean="0"/>
              <a:t>CC-Adaptation	(2009 – 2015)</a:t>
            </a:r>
          </a:p>
          <a:p>
            <a:pPr eaLnBrk="1" hangingPunct="1"/>
            <a:r>
              <a:rPr lang="en-AU" sz="3200" b="1" dirty="0" smtClean="0"/>
              <a:t>REDD+			(2010 – 2015)</a:t>
            </a:r>
          </a:p>
          <a:p>
            <a:pPr eaLnBrk="1" hangingPunct="1"/>
            <a:r>
              <a:rPr lang="en-AU" sz="3200" b="1" dirty="0" smtClean="0"/>
              <a:t>MACBIO</a:t>
            </a:r>
            <a:r>
              <a:rPr lang="en-AU" sz="3200" b="1" dirty="0"/>
              <a:t>	</a:t>
            </a:r>
            <a:r>
              <a:rPr lang="en-AU" sz="3200" b="1" dirty="0" smtClean="0"/>
              <a:t>		(2013 – 2018)</a:t>
            </a:r>
          </a:p>
        </p:txBody>
      </p:sp>
      <p:sp>
        <p:nvSpPr>
          <p:cNvPr id="717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756400" y="6602413"/>
            <a:ext cx="1295400" cy="461962"/>
          </a:xfrm>
          <a:noFill/>
        </p:spPr>
        <p:txBody>
          <a:bodyPr/>
          <a:lstStyle/>
          <a:p>
            <a:r>
              <a:rPr lang="de-DE" smtClean="0">
                <a:latin typeface="Arial" pitchFamily="34" charset="0"/>
                <a:cs typeface="Arial" pitchFamily="34" charset="0"/>
              </a:rPr>
              <a:t>16.02.2011</a:t>
            </a:r>
          </a:p>
          <a:p>
            <a:endParaRPr lang="de-DE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-powerpoint-leerfolie-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giz-powerpoint-leerfolie-en</Template>
  <TotalTime>1244</TotalTime>
  <Words>579</Words>
  <Application>Microsoft Office PowerPoint</Application>
  <PresentationFormat>On-screen Show (4:3)</PresentationFormat>
  <Paragraphs>173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Arial Black</vt:lpstr>
      <vt:lpstr>Arial Narrow</vt:lpstr>
      <vt:lpstr>Calibri</vt:lpstr>
      <vt:lpstr>Tahoma</vt:lpstr>
      <vt:lpstr>Times</vt:lpstr>
      <vt:lpstr>Wingdings</vt:lpstr>
      <vt:lpstr>giz-powerpoint-leerfolie-en</vt:lpstr>
      <vt:lpstr>Cover</vt:lpstr>
      <vt:lpstr>PowerPoint Presentation</vt:lpstr>
      <vt:lpstr>Overview</vt:lpstr>
      <vt:lpstr>Challenges</vt:lpstr>
      <vt:lpstr>Temperature changes in the Pacific </vt:lpstr>
      <vt:lpstr>Changing rainfall patterns in the Pacific </vt:lpstr>
      <vt:lpstr>Regional variability of sea-level rise</vt:lpstr>
      <vt:lpstr>Impacts of climate change</vt:lpstr>
      <vt:lpstr>Vulnerabilities of Pacific islands</vt:lpstr>
      <vt:lpstr>German TC in the Pacific</vt:lpstr>
      <vt:lpstr>CCCPIR  - quick facts</vt:lpstr>
      <vt:lpstr>PowerPoint Presentation</vt:lpstr>
      <vt:lpstr>Programme Structure </vt:lpstr>
      <vt:lpstr>Country focus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Claudia Ilting</dc:creator>
  <cp:keywords>GIZ-Leerfolie</cp:keywords>
  <cp:lastModifiedBy>Katya</cp:lastModifiedBy>
  <cp:revision>89</cp:revision>
  <cp:lastPrinted>2012-07-19T10:16:59Z</cp:lastPrinted>
  <dcterms:created xsi:type="dcterms:W3CDTF">2012-12-18T03:16:46Z</dcterms:created>
  <dcterms:modified xsi:type="dcterms:W3CDTF">2015-01-16T12:02:38Z</dcterms:modified>
</cp:coreProperties>
</file>